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5"/>
  </p:notesMasterIdLst>
  <p:handoutMasterIdLst>
    <p:handoutMasterId r:id="rId26"/>
  </p:handoutMasterIdLst>
  <p:sldIdLst>
    <p:sldId id="279" r:id="rId2"/>
    <p:sldId id="256" r:id="rId3"/>
    <p:sldId id="257" r:id="rId4"/>
    <p:sldId id="267" r:id="rId5"/>
    <p:sldId id="268" r:id="rId6"/>
    <p:sldId id="261" r:id="rId7"/>
    <p:sldId id="263" r:id="rId8"/>
    <p:sldId id="274" r:id="rId9"/>
    <p:sldId id="269" r:id="rId10"/>
    <p:sldId id="270" r:id="rId11"/>
    <p:sldId id="272" r:id="rId12"/>
    <p:sldId id="276" r:id="rId13"/>
    <p:sldId id="273" r:id="rId14"/>
    <p:sldId id="277" r:id="rId15"/>
    <p:sldId id="278" r:id="rId16"/>
    <p:sldId id="275" r:id="rId17"/>
    <p:sldId id="259" r:id="rId18"/>
    <p:sldId id="264" r:id="rId19"/>
    <p:sldId id="271" r:id="rId20"/>
    <p:sldId id="265" r:id="rId21"/>
    <p:sldId id="266" r:id="rId22"/>
    <p:sldId id="258" r:id="rId23"/>
    <p:sldId id="262" r:id="rId2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9102" autoAdjust="0"/>
  </p:normalViewPr>
  <p:slideViewPr>
    <p:cSldViewPr>
      <p:cViewPr varScale="1">
        <p:scale>
          <a:sx n="116" d="100"/>
          <a:sy n="116" d="100"/>
        </p:scale>
        <p:origin x="146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2" d="100"/>
          <a:sy n="92" d="100"/>
        </p:scale>
        <p:origin x="-186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F2C52CA9-A3C2-4A09-9A07-808A844EF26E}" type="datetimeFigureOut">
              <a:rPr lang="zh-CN" altLang="en-US"/>
              <a:pPr>
                <a:defRPr/>
              </a:pPr>
              <a:t>2017/4/1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19036C9-C3D0-4156-A9D0-93F97439E020}" type="slidenum">
              <a:rPr lang="zh-CN" altLang="en-US"/>
              <a:pPr>
                <a:defRPr/>
              </a:pPr>
              <a:t>‹#›</a:t>
            </a:fld>
            <a:endParaRPr lang="zh-CN" altLang="en-US"/>
          </a:p>
        </p:txBody>
      </p:sp>
    </p:spTree>
    <p:extLst>
      <p:ext uri="{BB962C8B-B14F-4D97-AF65-F5344CB8AC3E}">
        <p14:creationId xmlns:p14="http://schemas.microsoft.com/office/powerpoint/2010/main" val="4271985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A1027AA-79F7-4FC4-9C1A-529D51CDB26D}" type="datetimeFigureOut">
              <a:rPr lang="zh-CN" altLang="en-US"/>
              <a:pPr>
                <a:defRPr/>
              </a:pPr>
              <a:t>2017/4/1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A0E14772-49A9-4B45-B81D-762A533CDD3A}" type="slidenum">
              <a:rPr lang="zh-CN" altLang="en-US"/>
              <a:pPr>
                <a:defRPr/>
              </a:pPr>
              <a:t>‹#›</a:t>
            </a:fld>
            <a:endParaRPr lang="zh-CN" altLang="en-US"/>
          </a:p>
        </p:txBody>
      </p:sp>
    </p:spTree>
    <p:extLst>
      <p:ext uri="{BB962C8B-B14F-4D97-AF65-F5344CB8AC3E}">
        <p14:creationId xmlns:p14="http://schemas.microsoft.com/office/powerpoint/2010/main" val="34921306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047FBC-7BE8-421C-9DA5-40053F541306}" type="slidenum">
              <a:rPr lang="zh-CN" altLang="en-US"/>
              <a:pPr>
                <a:spcBef>
                  <a:spcPct val="0"/>
                </a:spcBef>
              </a:pPr>
              <a:t>2</a:t>
            </a:fld>
            <a:endParaRPr lang="zh-CN" altLang="en-US"/>
          </a:p>
        </p:txBody>
      </p:sp>
    </p:spTree>
    <p:extLst>
      <p:ext uri="{BB962C8B-B14F-4D97-AF65-F5344CB8AC3E}">
        <p14:creationId xmlns:p14="http://schemas.microsoft.com/office/powerpoint/2010/main" val="292189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等腰三角形 3"/>
          <p:cNvSpPr/>
          <p:nvPr/>
        </p:nvSpPr>
        <p:spPr>
          <a:xfrm rot="16200000">
            <a:off x="7553325" y="5254626"/>
            <a:ext cx="1893887" cy="1293812"/>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ltLang="zh-CN">
              <a:solidFill>
                <a:srgbClr val="FFFFFF"/>
              </a:solidFill>
              <a:ea typeface="宋体" charset="-122"/>
            </a:endParaRPr>
          </a:p>
        </p:txBody>
      </p:sp>
      <p:sp>
        <p:nvSpPr>
          <p:cNvPr id="9" name="副标题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smtClean="0"/>
              <a:t>单击此处编辑母版副标题样式</a:t>
            </a:r>
            <a:endParaRPr lang="en-US" dirty="0"/>
          </a:p>
        </p:txBody>
      </p:sp>
      <p:sp>
        <p:nvSpPr>
          <p:cNvPr id="21" name="标题 20"/>
          <p:cNvSpPr>
            <a:spLocks noGrp="1"/>
          </p:cNvSpPr>
          <p:nvPr>
            <p:ph type="title"/>
          </p:nvPr>
        </p:nvSpPr>
        <p:spPr/>
        <p:txBody>
          <a:bodyPr/>
          <a:lstStyle/>
          <a:p>
            <a:r>
              <a:rPr lang="zh-CN" altLang="en-US" smtClean="0"/>
              <a:t>单击此处编辑母版标题样式</a:t>
            </a:r>
            <a:endParaRPr lang="zh-CN" altLang="en-US"/>
          </a:p>
        </p:txBody>
      </p:sp>
      <p:sp>
        <p:nvSpPr>
          <p:cNvPr id="5" name="日期占位符 21"/>
          <p:cNvSpPr>
            <a:spLocks noGrp="1"/>
          </p:cNvSpPr>
          <p:nvPr>
            <p:ph type="dt" sz="half" idx="10"/>
          </p:nvPr>
        </p:nvSpPr>
        <p:spPr/>
        <p:txBody>
          <a:bodyPr/>
          <a:lstStyle>
            <a:lvl1pPr>
              <a:defRPr/>
            </a:lvl1pPr>
          </a:lstStyle>
          <a:p>
            <a:pPr>
              <a:defRPr/>
            </a:pPr>
            <a:fld id="{C4BC29CE-7294-4318-894E-3599A4C65195}" type="datetime1">
              <a:rPr lang="en-US" altLang="zh-CN"/>
              <a:pPr>
                <a:defRPr/>
              </a:pPr>
              <a:t>4/1/2017</a:t>
            </a:fld>
            <a:endParaRPr lang="en-US" altLang="zh-CN">
              <a:solidFill>
                <a:schemeClr val="tx2"/>
              </a:solidFill>
              <a:ea typeface="宋体" charset="-122"/>
            </a:endParaRPr>
          </a:p>
        </p:txBody>
      </p:sp>
      <p:sp>
        <p:nvSpPr>
          <p:cNvPr id="6" name="灯片编号占位符 22"/>
          <p:cNvSpPr>
            <a:spLocks noGrp="1"/>
          </p:cNvSpPr>
          <p:nvPr>
            <p:ph type="sldNum" sz="quarter" idx="11"/>
          </p:nvPr>
        </p:nvSpPr>
        <p:spPr/>
        <p:txBody>
          <a:bodyPr/>
          <a:lstStyle>
            <a:lvl1pPr>
              <a:defRPr>
                <a:latin typeface="Arial" charset="0"/>
                <a:ea typeface="宋体" charset="-122"/>
              </a:defRPr>
            </a:lvl1pPr>
          </a:lstStyle>
          <a:p>
            <a:pPr>
              <a:defRPr/>
            </a:pPr>
            <a:r>
              <a:rPr lang="en-US" altLang="zh-CN"/>
              <a:t>1</a:t>
            </a:r>
            <a:endParaRPr lang="en-US" altLang="zh-CN" sz="1400" b="1">
              <a:solidFill>
                <a:srgbClr val="FFFFFF"/>
              </a:solidFill>
            </a:endParaRPr>
          </a:p>
        </p:txBody>
      </p:sp>
      <p:sp>
        <p:nvSpPr>
          <p:cNvPr id="7" name="页脚占位符 23"/>
          <p:cNvSpPr>
            <a:spLocks noGrp="1"/>
          </p:cNvSpPr>
          <p:nvPr>
            <p:ph type="ftr" sz="quarter" idx="12"/>
          </p:nvPr>
        </p:nvSpPr>
        <p:spPr/>
        <p:txBody>
          <a:bodyPr/>
          <a:lstStyle>
            <a:lvl1pPr>
              <a:defRPr/>
            </a:lvl1pPr>
          </a:lstStyle>
          <a:p>
            <a:pPr>
              <a:defRPr/>
            </a:pPr>
            <a:r>
              <a:rPr lang="en-US"/>
              <a:t>ThuCS2010PhDForum</a:t>
            </a:r>
          </a:p>
        </p:txBody>
      </p:sp>
    </p:spTree>
    <p:extLst>
      <p:ext uri="{BB962C8B-B14F-4D97-AF65-F5344CB8AC3E}">
        <p14:creationId xmlns:p14="http://schemas.microsoft.com/office/powerpoint/2010/main" val="1859893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lgn="l">
              <a:defRPr/>
            </a:lvl1pPr>
          </a:lstStyle>
          <a:p>
            <a:pPr>
              <a:defRPr/>
            </a:pPr>
            <a:fld id="{88CBEBC9-9802-4D41-B331-B1E1C6690942}" type="datetime1">
              <a:rPr lang="en-US" altLang="zh-CN"/>
              <a:pPr>
                <a:defRPr/>
              </a:pPr>
              <a:t>4/1/2017</a:t>
            </a:fld>
            <a:endParaRPr lang="en-US" altLang="zh-CN">
              <a:ea typeface="宋体" charset="-122"/>
            </a:endParaRPr>
          </a:p>
        </p:txBody>
      </p:sp>
      <p:sp>
        <p:nvSpPr>
          <p:cNvPr id="5" name="页脚占位符 4"/>
          <p:cNvSpPr>
            <a:spLocks noGrp="1"/>
          </p:cNvSpPr>
          <p:nvPr>
            <p:ph type="ftr" sz="quarter" idx="11"/>
          </p:nvPr>
        </p:nvSpPr>
        <p:spPr/>
        <p:txBody>
          <a:bodyPr/>
          <a:lstStyle>
            <a:lvl1pPr algn="r">
              <a:defRPr>
                <a:solidFill>
                  <a:schemeClr val="tx1"/>
                </a:solidFill>
              </a:defRPr>
            </a:lvl1pPr>
          </a:lstStyle>
          <a:p>
            <a:pPr>
              <a:defRPr/>
            </a:pPr>
            <a:r>
              <a:rPr lang="en-US"/>
              <a:t>ThuCS2010PhDForum</a:t>
            </a:r>
          </a:p>
        </p:txBody>
      </p:sp>
      <p:sp>
        <p:nvSpPr>
          <p:cNvPr id="6" name="灯片编号占位符 5"/>
          <p:cNvSpPr>
            <a:spLocks noGrp="1"/>
          </p:cNvSpPr>
          <p:nvPr>
            <p:ph type="sldNum" sz="quarter" idx="12"/>
          </p:nvPr>
        </p:nvSpPr>
        <p:spPr/>
        <p:txBody>
          <a:bodyPr/>
          <a:lstStyle>
            <a:lvl1pPr>
              <a:defRPr smtClean="0"/>
            </a:lvl1pPr>
          </a:lstStyle>
          <a:p>
            <a:pPr>
              <a:defRPr/>
            </a:pPr>
            <a:fld id="{6B41281E-684F-42D7-B861-D3F65CEFBD76}" type="slidenum">
              <a:rPr lang="en-US" altLang="zh-CN"/>
              <a:pPr>
                <a:defRPr/>
              </a:pPr>
              <a:t>‹#›</a:t>
            </a:fld>
            <a:endParaRPr lang="en-US" altLang="zh-CN"/>
          </a:p>
        </p:txBody>
      </p:sp>
    </p:spTree>
    <p:extLst>
      <p:ext uri="{BB962C8B-B14F-4D97-AF65-F5344CB8AC3E}">
        <p14:creationId xmlns:p14="http://schemas.microsoft.com/office/powerpoint/2010/main" val="4133707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381000"/>
            <a:ext cx="1905000" cy="5486400"/>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381000"/>
            <a:ext cx="62484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lgn="l">
              <a:defRPr/>
            </a:lvl1pPr>
          </a:lstStyle>
          <a:p>
            <a:pPr>
              <a:defRPr/>
            </a:pPr>
            <a:fld id="{F4EF043B-042F-4F1E-83CF-2CAA4B6B9505}" type="datetime1">
              <a:rPr lang="en-US" altLang="zh-CN"/>
              <a:pPr>
                <a:defRPr/>
              </a:pPr>
              <a:t>4/1/2017</a:t>
            </a:fld>
            <a:endParaRPr lang="en-US" altLang="zh-CN">
              <a:ea typeface="宋体" charset="-122"/>
            </a:endParaRPr>
          </a:p>
        </p:txBody>
      </p:sp>
      <p:sp>
        <p:nvSpPr>
          <p:cNvPr id="5" name="页脚占位符 4"/>
          <p:cNvSpPr>
            <a:spLocks noGrp="1"/>
          </p:cNvSpPr>
          <p:nvPr>
            <p:ph type="ftr" sz="quarter" idx="11"/>
          </p:nvPr>
        </p:nvSpPr>
        <p:spPr/>
        <p:txBody>
          <a:bodyPr/>
          <a:lstStyle>
            <a:lvl1pPr algn="r">
              <a:defRPr>
                <a:solidFill>
                  <a:schemeClr val="tx1"/>
                </a:solidFill>
              </a:defRPr>
            </a:lvl1pPr>
          </a:lstStyle>
          <a:p>
            <a:pPr>
              <a:defRPr/>
            </a:pPr>
            <a:r>
              <a:rPr lang="en-US"/>
              <a:t>ThuCS2010PhDForum</a:t>
            </a:r>
          </a:p>
        </p:txBody>
      </p:sp>
      <p:sp>
        <p:nvSpPr>
          <p:cNvPr id="6" name="灯片编号占位符 5"/>
          <p:cNvSpPr>
            <a:spLocks noGrp="1"/>
          </p:cNvSpPr>
          <p:nvPr>
            <p:ph type="sldNum" sz="quarter" idx="12"/>
          </p:nvPr>
        </p:nvSpPr>
        <p:spPr/>
        <p:txBody>
          <a:bodyPr/>
          <a:lstStyle>
            <a:lvl1pPr>
              <a:defRPr smtClean="0"/>
            </a:lvl1pPr>
          </a:lstStyle>
          <a:p>
            <a:pPr>
              <a:defRPr/>
            </a:pPr>
            <a:fld id="{2072E3E1-15C5-49FA-BFF8-EF2CC8C993D9}" type="slidenum">
              <a:rPr lang="en-US" altLang="zh-CN"/>
              <a:pPr>
                <a:defRPr/>
              </a:pPr>
              <a:t>‹#›</a:t>
            </a:fld>
            <a:endParaRPr lang="en-US" altLang="zh-CN"/>
          </a:p>
        </p:txBody>
      </p:sp>
    </p:spTree>
    <p:extLst>
      <p:ext uri="{BB962C8B-B14F-4D97-AF65-F5344CB8AC3E}">
        <p14:creationId xmlns:p14="http://schemas.microsoft.com/office/powerpoint/2010/main" val="295949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67494"/>
            <a:ext cx="8229600" cy="1399032"/>
          </a:xfrm>
        </p:spPr>
        <p:txBody>
          <a:bodyPr/>
          <a:lstStyle/>
          <a:p>
            <a:r>
              <a:rPr lang="zh-CN" altLang="en-US" smtClean="0"/>
              <a:t>单击此处编辑母版标题样式</a:t>
            </a:r>
            <a:endParaRPr lang="en-US"/>
          </a:p>
        </p:txBody>
      </p:sp>
      <p:sp>
        <p:nvSpPr>
          <p:cNvPr id="3" name="内容占位符 2"/>
          <p:cNvSpPr>
            <a:spLocks noGrp="1"/>
          </p:cNvSpPr>
          <p:nvPr>
            <p:ph idx="1"/>
          </p:nvPr>
        </p:nvSpPr>
        <p:spPr>
          <a:xfrm>
            <a:off x="457200" y="1882808"/>
            <a:ext cx="8229600"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a:xfrm>
            <a:off x="4791075" y="6480175"/>
            <a:ext cx="2133600" cy="301625"/>
          </a:xfrm>
        </p:spPr>
        <p:txBody>
          <a:bodyPr/>
          <a:lstStyle>
            <a:lvl1pPr>
              <a:defRPr/>
            </a:lvl1pPr>
          </a:lstStyle>
          <a:p>
            <a:pPr>
              <a:defRPr/>
            </a:pPr>
            <a:fld id="{E6F47F1B-CB23-462F-AC1B-1D5B36BB7615}" type="datetime1">
              <a:rPr lang="en-US" altLang="zh-CN"/>
              <a:pPr>
                <a:defRPr/>
              </a:pPr>
              <a:t>4/1/2017</a:t>
            </a:fld>
            <a:endParaRPr lang="en-US" altLang="zh-CN">
              <a:ea typeface="宋体" charset="-122"/>
            </a:endParaRPr>
          </a:p>
        </p:txBody>
      </p:sp>
      <p:sp>
        <p:nvSpPr>
          <p:cNvPr id="5" name="页脚占位符 4"/>
          <p:cNvSpPr>
            <a:spLocks noGrp="1"/>
          </p:cNvSpPr>
          <p:nvPr>
            <p:ph type="ftr" sz="quarter" idx="11"/>
          </p:nvPr>
        </p:nvSpPr>
        <p:spPr>
          <a:xfrm>
            <a:off x="457200" y="6481763"/>
            <a:ext cx="4259263" cy="300037"/>
          </a:xfrm>
        </p:spPr>
        <p:txBody>
          <a:bodyPr/>
          <a:lstStyle>
            <a:lvl1pPr algn="r">
              <a:defRPr>
                <a:solidFill>
                  <a:schemeClr val="tx1"/>
                </a:solidFill>
              </a:defRPr>
            </a:lvl1pPr>
          </a:lstStyle>
          <a:p>
            <a:pPr>
              <a:defRPr/>
            </a:pPr>
            <a:r>
              <a:rPr lang="en-US"/>
              <a:t>ThuCS2010PhDForum</a:t>
            </a:r>
          </a:p>
        </p:txBody>
      </p:sp>
      <p:sp>
        <p:nvSpPr>
          <p:cNvPr id="6" name="灯片编号占位符 5"/>
          <p:cNvSpPr>
            <a:spLocks noGrp="1"/>
          </p:cNvSpPr>
          <p:nvPr>
            <p:ph type="sldNum" sz="quarter" idx="12"/>
          </p:nvPr>
        </p:nvSpPr>
        <p:spPr/>
        <p:txBody>
          <a:bodyPr/>
          <a:lstStyle>
            <a:lvl1pPr>
              <a:defRPr smtClean="0"/>
            </a:lvl1pPr>
          </a:lstStyle>
          <a:p>
            <a:pPr>
              <a:defRPr/>
            </a:pPr>
            <a:fld id="{0B02B3DF-1B06-46CA-AC6C-6A8168EFF53F}" type="slidenum">
              <a:rPr lang="en-US" altLang="zh-CN"/>
              <a:pPr>
                <a:defRPr/>
              </a:pPr>
              <a:t>‹#›</a:t>
            </a:fld>
            <a:endParaRPr lang="en-US" altLang="zh-CN"/>
          </a:p>
        </p:txBody>
      </p:sp>
    </p:spTree>
    <p:extLst>
      <p:ext uri="{BB962C8B-B14F-4D97-AF65-F5344CB8AC3E}">
        <p14:creationId xmlns:p14="http://schemas.microsoft.com/office/powerpoint/2010/main" val="2291508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直角三角形 3"/>
          <p:cNvSpPr/>
          <p:nvPr/>
        </p:nvSpPr>
        <p:spPr>
          <a:xfrm flipV="1">
            <a:off x="6350" y="6350"/>
            <a:ext cx="9131300" cy="6837363"/>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ltLang="zh-CN">
              <a:solidFill>
                <a:srgbClr val="FFFFFF"/>
              </a:solidFill>
              <a:ea typeface="宋体" charset="-122"/>
            </a:endParaRPr>
          </a:p>
        </p:txBody>
      </p:sp>
      <p:sp>
        <p:nvSpPr>
          <p:cNvPr id="5" name="等腰三角形 4"/>
          <p:cNvSpPr/>
          <p:nvPr/>
        </p:nvSpPr>
        <p:spPr>
          <a:xfrm rot="5400000" flipV="1">
            <a:off x="7553325" y="309563"/>
            <a:ext cx="1893888" cy="1293812"/>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ltLang="zh-CN">
              <a:solidFill>
                <a:srgbClr val="FFFFFF"/>
              </a:solidFill>
              <a:ea typeface="宋体" charset="-122"/>
            </a:endParaRPr>
          </a:p>
        </p:txBody>
      </p:sp>
      <p:cxnSp>
        <p:nvCxnSpPr>
          <p:cNvPr id="6" name="直接连接符 5"/>
          <p:cNvCxnSpPr/>
          <p:nvPr/>
        </p:nvCxnSpPr>
        <p:spPr>
          <a:xfrm rot="10800000">
            <a:off x="6469063" y="9525"/>
            <a:ext cx="2673350" cy="1900238"/>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 name="直接连接符 6"/>
          <p:cNvCxnSpPr/>
          <p:nvPr/>
        </p:nvCxnSpPr>
        <p:spPr>
          <a:xfrm flipV="1">
            <a:off x="0" y="6350"/>
            <a:ext cx="9137650" cy="6845300"/>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a:xfrm>
            <a:off x="381000" y="271464"/>
            <a:ext cx="7239000" cy="1362075"/>
          </a:xfrm>
        </p:spPr>
        <p:txBody>
          <a:bodyPr/>
          <a:lstStyle>
            <a:lvl1pPr marL="0" algn="l">
              <a:buNone/>
              <a:defRPr sz="3600" b="1" cap="none" baseline="0"/>
            </a:lvl1pPr>
          </a:lstStyle>
          <a:p>
            <a:r>
              <a:rPr lang="zh-CN" altLang="en-US" smtClean="0"/>
              <a:t>单击此处编辑母版标题样式</a:t>
            </a:r>
            <a:endParaRPr lang="en-US"/>
          </a:p>
        </p:txBody>
      </p:sp>
      <p:sp>
        <p:nvSpPr>
          <p:cNvPr id="3" name="文本占位符 2"/>
          <p:cNvSpPr>
            <a:spLocks noGrp="1"/>
          </p:cNvSpPr>
          <p:nvPr>
            <p:ph type="body" idx="1"/>
          </p:nvPr>
        </p:nvSpPr>
        <p:spPr>
          <a:xfrm>
            <a:off x="381000" y="1633536"/>
            <a:ext cx="3886200" cy="2286000"/>
          </a:xfrm>
        </p:spPr>
        <p:txBody>
          <a:bodyPr/>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8" name="日期占位符 3"/>
          <p:cNvSpPr>
            <a:spLocks noGrp="1"/>
          </p:cNvSpPr>
          <p:nvPr>
            <p:ph type="dt" sz="half" idx="10"/>
          </p:nvPr>
        </p:nvSpPr>
        <p:spPr>
          <a:xfrm>
            <a:off x="6956425" y="6477000"/>
            <a:ext cx="2133600" cy="304800"/>
          </a:xfrm>
        </p:spPr>
        <p:txBody>
          <a:bodyPr/>
          <a:lstStyle>
            <a:lvl1pPr algn="l">
              <a:defRPr/>
            </a:lvl1pPr>
          </a:lstStyle>
          <a:p>
            <a:pPr>
              <a:defRPr/>
            </a:pPr>
            <a:fld id="{127FC5C1-D4AE-4407-B579-1396C9726295}" type="datetime1">
              <a:rPr lang="en-US" altLang="zh-CN"/>
              <a:pPr>
                <a:defRPr/>
              </a:pPr>
              <a:t>4/1/2017</a:t>
            </a:fld>
            <a:endParaRPr lang="en-US" altLang="zh-CN">
              <a:ea typeface="宋体" charset="-122"/>
            </a:endParaRPr>
          </a:p>
        </p:txBody>
      </p:sp>
      <p:sp>
        <p:nvSpPr>
          <p:cNvPr id="9" name="页脚占位符 4"/>
          <p:cNvSpPr>
            <a:spLocks noGrp="1"/>
          </p:cNvSpPr>
          <p:nvPr>
            <p:ph type="ftr" sz="quarter" idx="11"/>
          </p:nvPr>
        </p:nvSpPr>
        <p:spPr>
          <a:xfrm>
            <a:off x="2619375" y="6481763"/>
            <a:ext cx="4260850" cy="300037"/>
          </a:xfrm>
        </p:spPr>
        <p:txBody>
          <a:bodyPr/>
          <a:lstStyle>
            <a:lvl1pPr algn="r">
              <a:defRPr>
                <a:solidFill>
                  <a:schemeClr val="tx1"/>
                </a:solidFill>
              </a:defRPr>
            </a:lvl1pPr>
          </a:lstStyle>
          <a:p>
            <a:pPr>
              <a:defRPr/>
            </a:pPr>
            <a:r>
              <a:rPr lang="en-US"/>
              <a:t>ThuCS2010PhDForum</a:t>
            </a:r>
          </a:p>
        </p:txBody>
      </p:sp>
      <p:sp>
        <p:nvSpPr>
          <p:cNvPr id="10" name="灯片编号占位符 5"/>
          <p:cNvSpPr>
            <a:spLocks noGrp="1"/>
          </p:cNvSpPr>
          <p:nvPr>
            <p:ph type="sldNum" sz="quarter" idx="12"/>
          </p:nvPr>
        </p:nvSpPr>
        <p:spPr>
          <a:xfrm>
            <a:off x="8450263" y="809625"/>
            <a:ext cx="503237" cy="300038"/>
          </a:xfrm>
        </p:spPr>
        <p:txBody>
          <a:bodyPr/>
          <a:lstStyle>
            <a:lvl1pPr>
              <a:defRPr smtClean="0"/>
            </a:lvl1pPr>
          </a:lstStyle>
          <a:p>
            <a:pPr>
              <a:defRPr/>
            </a:pPr>
            <a:fld id="{1B939306-4811-4071-95DD-D30A47586C0E}" type="slidenum">
              <a:rPr lang="en-US" altLang="zh-CN"/>
              <a:pPr>
                <a:defRPr/>
              </a:pPr>
              <a:t>‹#›</a:t>
            </a:fld>
            <a:endParaRPr lang="en-US" altLang="zh-CN"/>
          </a:p>
        </p:txBody>
      </p:sp>
    </p:spTree>
    <p:extLst>
      <p:ext uri="{BB962C8B-B14F-4D97-AF65-F5344CB8AC3E}">
        <p14:creationId xmlns:p14="http://schemas.microsoft.com/office/powerpoint/2010/main" val="17741480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marL="0" algn="l">
              <a:defRPr/>
            </a:lvl1pPr>
          </a:lstStyle>
          <a:p>
            <a:r>
              <a:rPr lang="zh-CN" altLang="en-US" smtClean="0"/>
              <a:t>单击此处编辑母版标题样式</a:t>
            </a:r>
            <a:endParaRPr lang="en-US"/>
          </a:p>
        </p:txBody>
      </p:sp>
      <p:sp>
        <p:nvSpPr>
          <p:cNvPr id="3" name="内容占位符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lgn="l">
              <a:defRPr/>
            </a:lvl1pPr>
          </a:lstStyle>
          <a:p>
            <a:pPr>
              <a:defRPr/>
            </a:pPr>
            <a:fld id="{075C03C9-EB35-48F4-A1C9-D802B7CD3F92}" type="datetime1">
              <a:rPr lang="en-US" altLang="zh-CN"/>
              <a:pPr>
                <a:defRPr/>
              </a:pPr>
              <a:t>4/1/2017</a:t>
            </a:fld>
            <a:endParaRPr lang="en-US" altLang="zh-CN">
              <a:ea typeface="宋体" charset="-122"/>
            </a:endParaRPr>
          </a:p>
        </p:txBody>
      </p:sp>
      <p:sp>
        <p:nvSpPr>
          <p:cNvPr id="6" name="页脚占位符 5"/>
          <p:cNvSpPr>
            <a:spLocks noGrp="1"/>
          </p:cNvSpPr>
          <p:nvPr>
            <p:ph type="ftr" sz="quarter" idx="11"/>
          </p:nvPr>
        </p:nvSpPr>
        <p:spPr/>
        <p:txBody>
          <a:bodyPr/>
          <a:lstStyle>
            <a:lvl1pPr algn="r">
              <a:defRPr>
                <a:solidFill>
                  <a:schemeClr val="tx1"/>
                </a:solidFill>
              </a:defRPr>
            </a:lvl1pPr>
          </a:lstStyle>
          <a:p>
            <a:pPr>
              <a:defRPr/>
            </a:pPr>
            <a:r>
              <a:rPr lang="en-US"/>
              <a:t>ThuCS2010PhDForum</a:t>
            </a:r>
          </a:p>
        </p:txBody>
      </p:sp>
      <p:sp>
        <p:nvSpPr>
          <p:cNvPr id="7" name="灯片编号占位符 6"/>
          <p:cNvSpPr>
            <a:spLocks noGrp="1"/>
          </p:cNvSpPr>
          <p:nvPr>
            <p:ph type="sldNum" sz="quarter" idx="12"/>
          </p:nvPr>
        </p:nvSpPr>
        <p:spPr/>
        <p:txBody>
          <a:bodyPr/>
          <a:lstStyle>
            <a:lvl1pPr>
              <a:defRPr smtClean="0"/>
            </a:lvl1pPr>
          </a:lstStyle>
          <a:p>
            <a:pPr>
              <a:defRPr/>
            </a:pPr>
            <a:fld id="{3BFCF917-CA3C-44B6-B923-CC911F7C99EF}" type="slidenum">
              <a:rPr lang="en-US" altLang="zh-CN"/>
              <a:pPr>
                <a:defRPr/>
              </a:pPr>
              <a:t>‹#›</a:t>
            </a:fld>
            <a:endParaRPr lang="en-US" altLang="zh-CN"/>
          </a:p>
        </p:txBody>
      </p:sp>
    </p:spTree>
    <p:extLst>
      <p:ext uri="{BB962C8B-B14F-4D97-AF65-F5344CB8AC3E}">
        <p14:creationId xmlns:p14="http://schemas.microsoft.com/office/powerpoint/2010/main" val="4236912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文本占位符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内容占位符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a:xfrm>
            <a:off x="4791075" y="6481763"/>
            <a:ext cx="2130425" cy="301625"/>
          </a:xfrm>
        </p:spPr>
        <p:txBody>
          <a:bodyPr/>
          <a:lstStyle>
            <a:lvl1pPr algn="l">
              <a:defRPr/>
            </a:lvl1pPr>
          </a:lstStyle>
          <a:p>
            <a:pPr>
              <a:defRPr/>
            </a:pPr>
            <a:fld id="{255422C7-B2CE-49C3-A8D2-FDB1A93B1665}" type="datetime1">
              <a:rPr lang="en-US" altLang="zh-CN"/>
              <a:pPr>
                <a:defRPr/>
              </a:pPr>
              <a:t>4/1/2017</a:t>
            </a:fld>
            <a:endParaRPr lang="en-US" altLang="zh-CN">
              <a:ea typeface="宋体" charset="-122"/>
            </a:endParaRPr>
          </a:p>
        </p:txBody>
      </p:sp>
      <p:sp>
        <p:nvSpPr>
          <p:cNvPr id="8" name="页脚占位符 7"/>
          <p:cNvSpPr>
            <a:spLocks noGrp="1"/>
          </p:cNvSpPr>
          <p:nvPr>
            <p:ph type="ftr" sz="quarter" idx="11"/>
          </p:nvPr>
        </p:nvSpPr>
        <p:spPr>
          <a:xfrm>
            <a:off x="457200" y="6481763"/>
            <a:ext cx="4260850" cy="301625"/>
          </a:xfrm>
        </p:spPr>
        <p:txBody>
          <a:bodyPr/>
          <a:lstStyle>
            <a:lvl1pPr algn="r">
              <a:defRPr>
                <a:solidFill>
                  <a:schemeClr val="tx1"/>
                </a:solidFill>
              </a:defRPr>
            </a:lvl1pPr>
          </a:lstStyle>
          <a:p>
            <a:pPr>
              <a:defRPr/>
            </a:pPr>
            <a:r>
              <a:rPr lang="en-US"/>
              <a:t>ThuCS2010PhDForum</a:t>
            </a:r>
          </a:p>
        </p:txBody>
      </p:sp>
      <p:sp>
        <p:nvSpPr>
          <p:cNvPr id="9" name="灯片编号占位符 8"/>
          <p:cNvSpPr>
            <a:spLocks noGrp="1"/>
          </p:cNvSpPr>
          <p:nvPr>
            <p:ph type="sldNum" sz="quarter" idx="12"/>
          </p:nvPr>
        </p:nvSpPr>
        <p:spPr>
          <a:xfrm>
            <a:off x="7589838" y="6483350"/>
            <a:ext cx="503237" cy="301625"/>
          </a:xfrm>
        </p:spPr>
        <p:txBody>
          <a:bodyPr/>
          <a:lstStyle>
            <a:lvl1pPr>
              <a:defRPr smtClean="0"/>
            </a:lvl1pPr>
          </a:lstStyle>
          <a:p>
            <a:pPr>
              <a:defRPr/>
            </a:pPr>
            <a:fld id="{73F66310-614A-4A9F-814D-94F6195BE8B1}" type="slidenum">
              <a:rPr lang="en-US" altLang="zh-CN"/>
              <a:pPr>
                <a:defRPr/>
              </a:pPr>
              <a:t>‹#›</a:t>
            </a:fld>
            <a:endParaRPr lang="en-US" altLang="zh-CN"/>
          </a:p>
        </p:txBody>
      </p:sp>
    </p:spTree>
    <p:extLst>
      <p:ext uri="{BB962C8B-B14F-4D97-AF65-F5344CB8AC3E}">
        <p14:creationId xmlns:p14="http://schemas.microsoft.com/office/powerpoint/2010/main" val="199123284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vl1p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lstStyle>
          <a:p>
            <a:pPr>
              <a:defRPr/>
            </a:pPr>
            <a:fld id="{3ED6674B-9B07-4374-97DE-38F05928FB4C}" type="datetime1">
              <a:rPr lang="en-US" altLang="zh-CN"/>
              <a:pPr>
                <a:defRPr/>
              </a:pPr>
              <a:t>4/1/2017</a:t>
            </a:fld>
            <a:endParaRPr lang="en-US" altLang="zh-CN">
              <a:ea typeface="宋体" charset="-122"/>
            </a:endParaRPr>
          </a:p>
        </p:txBody>
      </p:sp>
      <p:sp>
        <p:nvSpPr>
          <p:cNvPr id="4" name="页脚占位符 3"/>
          <p:cNvSpPr>
            <a:spLocks noGrp="1"/>
          </p:cNvSpPr>
          <p:nvPr>
            <p:ph type="ftr" sz="quarter" idx="11"/>
          </p:nvPr>
        </p:nvSpPr>
        <p:spPr/>
        <p:txBody>
          <a:bodyPr/>
          <a:lstStyle>
            <a:lvl1pPr algn="r">
              <a:defRPr>
                <a:solidFill>
                  <a:schemeClr val="tx1"/>
                </a:solidFill>
              </a:defRPr>
            </a:lvl1pPr>
          </a:lstStyle>
          <a:p>
            <a:pPr>
              <a:defRPr/>
            </a:pPr>
            <a:r>
              <a:rPr lang="en-US"/>
              <a:t>ThuCS2010PhDForum</a:t>
            </a:r>
          </a:p>
        </p:txBody>
      </p:sp>
      <p:sp>
        <p:nvSpPr>
          <p:cNvPr id="5" name="灯片编号占位符 4"/>
          <p:cNvSpPr>
            <a:spLocks noGrp="1"/>
          </p:cNvSpPr>
          <p:nvPr>
            <p:ph type="sldNum" sz="quarter" idx="12"/>
          </p:nvPr>
        </p:nvSpPr>
        <p:spPr/>
        <p:txBody>
          <a:bodyPr/>
          <a:lstStyle>
            <a:lvl1pPr>
              <a:defRPr smtClean="0"/>
            </a:lvl1pPr>
          </a:lstStyle>
          <a:p>
            <a:pPr>
              <a:defRPr/>
            </a:pPr>
            <a:fld id="{081F328F-6B6D-45BB-8973-B1E48F4FAA13}" type="slidenum">
              <a:rPr lang="en-US" altLang="zh-CN"/>
              <a:pPr>
                <a:defRPr/>
              </a:pPr>
              <a:t>‹#›</a:t>
            </a:fld>
            <a:endParaRPr lang="en-US" altLang="zh-CN"/>
          </a:p>
        </p:txBody>
      </p:sp>
    </p:spTree>
    <p:extLst>
      <p:ext uri="{BB962C8B-B14F-4D97-AF65-F5344CB8AC3E}">
        <p14:creationId xmlns:p14="http://schemas.microsoft.com/office/powerpoint/2010/main" val="2359502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l">
              <a:defRPr/>
            </a:lvl1pPr>
          </a:lstStyle>
          <a:p>
            <a:pPr>
              <a:defRPr/>
            </a:pPr>
            <a:fld id="{D3081387-94DD-43BC-B1E1-AEA4EF58C846}" type="datetime1">
              <a:rPr lang="en-US" altLang="zh-CN"/>
              <a:pPr>
                <a:defRPr/>
              </a:pPr>
              <a:t>4/1/2017</a:t>
            </a:fld>
            <a:endParaRPr lang="en-US" altLang="zh-CN">
              <a:ea typeface="宋体" charset="-122"/>
            </a:endParaRPr>
          </a:p>
        </p:txBody>
      </p:sp>
      <p:sp>
        <p:nvSpPr>
          <p:cNvPr id="3" name="页脚占位符 2"/>
          <p:cNvSpPr>
            <a:spLocks noGrp="1"/>
          </p:cNvSpPr>
          <p:nvPr>
            <p:ph type="ftr" sz="quarter" idx="11"/>
          </p:nvPr>
        </p:nvSpPr>
        <p:spPr/>
        <p:txBody>
          <a:bodyPr/>
          <a:lstStyle>
            <a:lvl1pPr algn="r">
              <a:defRPr>
                <a:solidFill>
                  <a:schemeClr val="tx1"/>
                </a:solidFill>
              </a:defRPr>
            </a:lvl1pPr>
          </a:lstStyle>
          <a:p>
            <a:pPr>
              <a:defRPr/>
            </a:pPr>
            <a:r>
              <a:rPr lang="en-US"/>
              <a:t>ThuCS2010PhDForum</a:t>
            </a:r>
          </a:p>
        </p:txBody>
      </p:sp>
      <p:sp>
        <p:nvSpPr>
          <p:cNvPr id="4" name="灯片编号占位符 3"/>
          <p:cNvSpPr>
            <a:spLocks noGrp="1"/>
          </p:cNvSpPr>
          <p:nvPr>
            <p:ph type="sldNum" sz="quarter" idx="12"/>
          </p:nvPr>
        </p:nvSpPr>
        <p:spPr/>
        <p:txBody>
          <a:bodyPr/>
          <a:lstStyle>
            <a:lvl1pPr>
              <a:defRPr smtClean="0"/>
            </a:lvl1pPr>
          </a:lstStyle>
          <a:p>
            <a:pPr>
              <a:defRPr/>
            </a:pPr>
            <a:fld id="{0F82EDB1-938E-4881-99B1-E17CE168BB92}" type="slidenum">
              <a:rPr lang="en-US" altLang="zh-CN"/>
              <a:pPr>
                <a:defRPr/>
              </a:pPr>
              <a:t>‹#›</a:t>
            </a:fld>
            <a:endParaRPr lang="en-US" altLang="zh-CN"/>
          </a:p>
        </p:txBody>
      </p:sp>
    </p:spTree>
    <p:extLst>
      <p:ext uri="{BB962C8B-B14F-4D97-AF65-F5344CB8AC3E}">
        <p14:creationId xmlns:p14="http://schemas.microsoft.com/office/powerpoint/2010/main" val="178642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lang="zh-CN" altLang="en-US" smtClean="0"/>
              <a:t>单击此处编辑母版标题样式</a:t>
            </a:r>
            <a:endParaRPr lang="en-US"/>
          </a:p>
        </p:txBody>
      </p:sp>
      <p:sp>
        <p:nvSpPr>
          <p:cNvPr id="3" name="文本占位符 2"/>
          <p:cNvSpPr>
            <a:spLocks noGrp="1"/>
          </p:cNvSpPr>
          <p:nvPr>
            <p:ph type="body" idx="2"/>
          </p:nvPr>
        </p:nvSpPr>
        <p:spPr>
          <a:xfrm>
            <a:off x="1135856" y="367664"/>
            <a:ext cx="2438400" cy="5943600"/>
          </a:xfrm>
        </p:spPr>
        <p:txBody>
          <a:bodyPr/>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4" name="内容占位符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a:xfrm>
            <a:off x="6278563" y="6556375"/>
            <a:ext cx="2133600" cy="301625"/>
          </a:xfrm>
        </p:spPr>
        <p:txBody>
          <a:bodyPr/>
          <a:lstStyle>
            <a:lvl1pPr>
              <a:defRPr sz="900"/>
            </a:lvl1pPr>
          </a:lstStyle>
          <a:p>
            <a:pPr>
              <a:defRPr/>
            </a:pPr>
            <a:fld id="{9B66684A-9464-410E-9BDA-9A993E3102FC}" type="datetime1">
              <a:rPr lang="en-US" altLang="zh-CN"/>
              <a:pPr>
                <a:defRPr/>
              </a:pPr>
              <a:t>4/1/2017</a:t>
            </a:fld>
            <a:endParaRPr lang="en-US" altLang="zh-CN">
              <a:ea typeface="宋体" charset="-122"/>
            </a:endParaRPr>
          </a:p>
        </p:txBody>
      </p:sp>
      <p:sp>
        <p:nvSpPr>
          <p:cNvPr id="6" name="页脚占位符 5"/>
          <p:cNvSpPr>
            <a:spLocks noGrp="1"/>
          </p:cNvSpPr>
          <p:nvPr>
            <p:ph type="ftr" sz="quarter" idx="11"/>
          </p:nvPr>
        </p:nvSpPr>
        <p:spPr>
          <a:xfrm>
            <a:off x="1135063" y="6556375"/>
            <a:ext cx="5143500" cy="301625"/>
          </a:xfrm>
        </p:spPr>
        <p:txBody>
          <a:bodyPr/>
          <a:lstStyle>
            <a:lvl1pPr algn="r">
              <a:defRPr sz="900">
                <a:solidFill>
                  <a:schemeClr val="tx1"/>
                </a:solidFill>
              </a:defRPr>
            </a:lvl1pPr>
          </a:lstStyle>
          <a:p>
            <a:pPr>
              <a:defRPr/>
            </a:pPr>
            <a:r>
              <a:rPr lang="en-US"/>
              <a:t>ThuCS2010PhDForum</a:t>
            </a:r>
          </a:p>
        </p:txBody>
      </p:sp>
      <p:sp>
        <p:nvSpPr>
          <p:cNvPr id="7" name="灯片编号占位符 6"/>
          <p:cNvSpPr>
            <a:spLocks noGrp="1"/>
          </p:cNvSpPr>
          <p:nvPr>
            <p:ph type="sldNum" sz="quarter" idx="12"/>
          </p:nvPr>
        </p:nvSpPr>
        <p:spPr>
          <a:xfrm>
            <a:off x="8410575" y="6556375"/>
            <a:ext cx="503238" cy="301625"/>
          </a:xfrm>
        </p:spPr>
        <p:txBody>
          <a:bodyPr/>
          <a:lstStyle>
            <a:lvl1pPr>
              <a:defRPr sz="900" smtClean="0"/>
            </a:lvl1pPr>
          </a:lstStyle>
          <a:p>
            <a:pPr>
              <a:defRPr/>
            </a:pPr>
            <a:fld id="{80246245-2D81-4DB8-975F-9BA5CA15D6D1}" type="slidenum">
              <a:rPr lang="en-US" altLang="zh-CN"/>
              <a:pPr>
                <a:defRPr/>
              </a:pPr>
              <a:t>‹#›</a:t>
            </a:fld>
            <a:endParaRPr lang="en-US" altLang="zh-CN"/>
          </a:p>
        </p:txBody>
      </p:sp>
    </p:spTree>
    <p:extLst>
      <p:ext uri="{BB962C8B-B14F-4D97-AF65-F5344CB8AC3E}">
        <p14:creationId xmlns:p14="http://schemas.microsoft.com/office/powerpoint/2010/main" val="153660435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lang="zh-CN" altLang="en-US" smtClean="0"/>
              <a:t>单击此处编辑母版标题样式</a:t>
            </a:r>
            <a:endParaRPr lang="en-US"/>
          </a:p>
        </p:txBody>
      </p:sp>
      <p:sp>
        <p:nvSpPr>
          <p:cNvPr id="3" name="图片占位符 2"/>
          <p:cNvSpPr>
            <a:spLocks noGrp="1"/>
          </p:cNvSpPr>
          <p:nvPr>
            <p:ph type="pic" idx="1"/>
          </p:nvPr>
        </p:nvSpPr>
        <p:spPr>
          <a:xfrm>
            <a:off x="1138237" y="373966"/>
            <a:ext cx="7333488" cy="5486400"/>
          </a:xfrm>
          <a:solidFill>
            <a:schemeClr val="bg2">
              <a:shade val="50000"/>
            </a:schemeClr>
          </a:solidFill>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4" name="文本占位符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5" name="日期占位符 4"/>
          <p:cNvSpPr>
            <a:spLocks noGrp="1"/>
          </p:cNvSpPr>
          <p:nvPr>
            <p:ph type="dt" sz="half" idx="10"/>
          </p:nvPr>
        </p:nvSpPr>
        <p:spPr>
          <a:xfrm>
            <a:off x="6108700" y="6556375"/>
            <a:ext cx="2101850" cy="301625"/>
          </a:xfrm>
        </p:spPr>
        <p:txBody>
          <a:bodyPr/>
          <a:lstStyle>
            <a:lvl1pPr>
              <a:defRPr sz="900"/>
            </a:lvl1pPr>
          </a:lstStyle>
          <a:p>
            <a:pPr>
              <a:defRPr/>
            </a:pPr>
            <a:fld id="{D9EC6471-C8BC-4F91-92FA-CC92412C8F93}" type="datetime1">
              <a:rPr lang="en-US" altLang="zh-CN"/>
              <a:pPr>
                <a:defRPr/>
              </a:pPr>
              <a:t>4/1/2017</a:t>
            </a:fld>
            <a:endParaRPr lang="en-US" altLang="zh-CN">
              <a:ea typeface="宋体" charset="-122"/>
            </a:endParaRPr>
          </a:p>
        </p:txBody>
      </p:sp>
      <p:sp>
        <p:nvSpPr>
          <p:cNvPr id="6" name="页脚占位符 5"/>
          <p:cNvSpPr>
            <a:spLocks noGrp="1"/>
          </p:cNvSpPr>
          <p:nvPr>
            <p:ph type="ftr" sz="quarter" idx="11"/>
          </p:nvPr>
        </p:nvSpPr>
        <p:spPr>
          <a:xfrm>
            <a:off x="1169988" y="6557963"/>
            <a:ext cx="4948237" cy="301625"/>
          </a:xfrm>
        </p:spPr>
        <p:txBody>
          <a:bodyPr/>
          <a:lstStyle>
            <a:lvl1pPr algn="r">
              <a:defRPr sz="900">
                <a:solidFill>
                  <a:schemeClr val="tx1"/>
                </a:solidFill>
              </a:defRPr>
            </a:lvl1pPr>
          </a:lstStyle>
          <a:p>
            <a:pPr>
              <a:defRPr/>
            </a:pPr>
            <a:r>
              <a:rPr lang="en-US"/>
              <a:t>ThuCS2010PhDForum</a:t>
            </a:r>
          </a:p>
        </p:txBody>
      </p:sp>
      <p:sp>
        <p:nvSpPr>
          <p:cNvPr id="7" name="灯片编号占位符 6"/>
          <p:cNvSpPr>
            <a:spLocks noGrp="1"/>
          </p:cNvSpPr>
          <p:nvPr>
            <p:ph type="sldNum" sz="quarter" idx="12"/>
          </p:nvPr>
        </p:nvSpPr>
        <p:spPr>
          <a:xfrm>
            <a:off x="8216900" y="6556375"/>
            <a:ext cx="366713" cy="301625"/>
          </a:xfrm>
        </p:spPr>
        <p:txBody>
          <a:bodyPr/>
          <a:lstStyle>
            <a:lvl1pPr>
              <a:defRPr sz="900" smtClean="0"/>
            </a:lvl1pPr>
          </a:lstStyle>
          <a:p>
            <a:pPr>
              <a:defRPr/>
            </a:pPr>
            <a:fld id="{4BC33785-8737-4954-AF4F-6B5909C90443}" type="slidenum">
              <a:rPr lang="en-US" altLang="zh-CN"/>
              <a:pPr>
                <a:defRPr/>
              </a:pPr>
              <a:t>‹#›</a:t>
            </a:fld>
            <a:endParaRPr lang="en-US" altLang="zh-CN"/>
          </a:p>
        </p:txBody>
      </p:sp>
    </p:spTree>
    <p:extLst>
      <p:ext uri="{BB962C8B-B14F-4D97-AF65-F5344CB8AC3E}">
        <p14:creationId xmlns:p14="http://schemas.microsoft.com/office/powerpoint/2010/main" val="114491552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00000"/>
            </a:gs>
            <a:gs pos="60001">
              <a:srgbClr val="000000"/>
            </a:gs>
            <a:gs pos="100000">
              <a:srgbClr val="6C6C6C"/>
            </a:gs>
          </a:gsLst>
          <a:lin ang="5400000"/>
        </a:gradFill>
        <a:effectLst/>
      </p:bgPr>
    </p:bg>
    <p:spTree>
      <p:nvGrpSpPr>
        <p:cNvPr id="1" name=""/>
        <p:cNvGrpSpPr/>
        <p:nvPr/>
      </p:nvGrpSpPr>
      <p:grpSpPr>
        <a:xfrm>
          <a:off x="0" y="0"/>
          <a:ext cx="0" cy="0"/>
          <a:chOff x="0" y="0"/>
          <a:chExt cx="0" cy="0"/>
        </a:xfrm>
      </p:grpSpPr>
      <p:sp>
        <p:nvSpPr>
          <p:cNvPr id="11" name="直角三角形 10"/>
          <p:cNvSpPr/>
          <p:nvPr/>
        </p:nvSpPr>
        <p:spPr>
          <a:xfrm>
            <a:off x="6350" y="14288"/>
            <a:ext cx="9131300" cy="6837362"/>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ltLang="zh-CN">
              <a:solidFill>
                <a:srgbClr val="FFFFFF"/>
              </a:solidFill>
              <a:ea typeface="宋体" charset="-122"/>
            </a:endParaRPr>
          </a:p>
        </p:txBody>
      </p:sp>
      <p:cxnSp>
        <p:nvCxnSpPr>
          <p:cNvPr id="8" name="直接连接符 7"/>
          <p:cNvCxnSpPr/>
          <p:nvPr/>
        </p:nvCxnSpPr>
        <p:spPr>
          <a:xfrm>
            <a:off x="0" y="6350"/>
            <a:ext cx="9137650" cy="6845300"/>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直接连接符 8"/>
          <p:cNvCxnSpPr/>
          <p:nvPr/>
        </p:nvCxnSpPr>
        <p:spPr>
          <a:xfrm rot="10800000" flipV="1">
            <a:off x="6469063" y="4948238"/>
            <a:ext cx="2673350" cy="1900237"/>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标题占位符 21"/>
          <p:cNvSpPr>
            <a:spLocks noGrp="1"/>
          </p:cNvSpPr>
          <p:nvPr>
            <p:ph type="title"/>
          </p:nvPr>
        </p:nvSpPr>
        <p:spPr>
          <a:xfrm>
            <a:off x="457200" y="268288"/>
            <a:ext cx="8229600" cy="1398587"/>
          </a:xfrm>
          <a:prstGeom prst="rect">
            <a:avLst/>
          </a:prstGeom>
        </p:spPr>
        <p:txBody>
          <a:bodyPr vert="horz" anchor="ctr">
            <a:normAutofit/>
          </a:bodyPr>
          <a:lstStyle/>
          <a:p>
            <a:r>
              <a:rPr lang="zh-CN" altLang="en-US" smtClean="0"/>
              <a:t>单击此处编辑母版标题样式</a:t>
            </a:r>
            <a:endParaRPr lang="en-US"/>
          </a:p>
        </p:txBody>
      </p:sp>
      <p:sp>
        <p:nvSpPr>
          <p:cNvPr id="1030" name="文本占位符 12"/>
          <p:cNvSpPr>
            <a:spLocks noGrp="1"/>
          </p:cNvSpPr>
          <p:nvPr>
            <p:ph type="body" idx="1"/>
          </p:nvPr>
        </p:nvSpPr>
        <p:spPr bwMode="auto">
          <a:xfrm>
            <a:off x="457200" y="1882775"/>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 name="日期占位符 13"/>
          <p:cNvSpPr>
            <a:spLocks noGrp="1"/>
          </p:cNvSpPr>
          <p:nvPr>
            <p:ph type="dt" sz="half" idx="2"/>
          </p:nvPr>
        </p:nvSpPr>
        <p:spPr>
          <a:xfrm>
            <a:off x="4791075" y="6481763"/>
            <a:ext cx="2133600" cy="3016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atin typeface="Arial" charset="0"/>
                <a:ea typeface="黑体" pitchFamily="2" charset="-122"/>
              </a:defRPr>
            </a:lvl1pPr>
          </a:lstStyle>
          <a:p>
            <a:pPr>
              <a:defRPr/>
            </a:pPr>
            <a:fld id="{958F48EC-388A-4276-A7B4-12538974816E}" type="datetime1">
              <a:rPr lang="en-US" altLang="zh-CN"/>
              <a:pPr>
                <a:defRPr/>
              </a:pPr>
              <a:t>4/1/2017</a:t>
            </a:fld>
            <a:endParaRPr lang="en-US" altLang="zh-CN">
              <a:solidFill>
                <a:schemeClr val="tx2"/>
              </a:solidFill>
            </a:endParaRPr>
          </a:p>
        </p:txBody>
      </p:sp>
      <p:sp>
        <p:nvSpPr>
          <p:cNvPr id="3" name="页脚占位符 2"/>
          <p:cNvSpPr>
            <a:spLocks noGrp="1"/>
          </p:cNvSpPr>
          <p:nvPr>
            <p:ph type="ftr" sz="quarter" idx="3"/>
          </p:nvPr>
        </p:nvSpPr>
        <p:spPr>
          <a:xfrm>
            <a:off x="457200" y="6481763"/>
            <a:ext cx="4259263" cy="301625"/>
          </a:xfrm>
          <a:prstGeom prst="rect">
            <a:avLst/>
          </a:prstGeom>
        </p:spPr>
        <p:txBody>
          <a:bodyPr vert="horz" anchor="b"/>
          <a:lstStyle>
            <a:lvl1pPr algn="l" eaLnBrk="1" fontAlgn="auto" latinLnBrk="0" hangingPunct="1">
              <a:spcBef>
                <a:spcPts val="0"/>
              </a:spcBef>
              <a:spcAft>
                <a:spcPts val="0"/>
              </a:spcAft>
              <a:defRPr kumimoji="0" sz="1000">
                <a:solidFill>
                  <a:schemeClr val="tx2"/>
                </a:solidFill>
                <a:latin typeface="+mn-lt"/>
                <a:ea typeface="+mn-ea"/>
              </a:defRPr>
            </a:lvl1pPr>
          </a:lstStyle>
          <a:p>
            <a:pPr>
              <a:defRPr/>
            </a:pPr>
            <a:r>
              <a:rPr lang="en-US"/>
              <a:t>ThuCS2010PhDForum</a:t>
            </a:r>
            <a:endParaRPr lang="en-US" dirty="0"/>
          </a:p>
        </p:txBody>
      </p:sp>
      <p:sp>
        <p:nvSpPr>
          <p:cNvPr id="23" name="灯片编号占位符 22"/>
          <p:cNvSpPr>
            <a:spLocks noGrp="1"/>
          </p:cNvSpPr>
          <p:nvPr>
            <p:ph type="sldNum" sz="quarter" idx="4"/>
          </p:nvPr>
        </p:nvSpPr>
        <p:spPr>
          <a:xfrm>
            <a:off x="7589838" y="6481763"/>
            <a:ext cx="503237" cy="301625"/>
          </a:xfrm>
          <a:prstGeom prst="rect">
            <a:avLst/>
          </a:prstGeom>
        </p:spPr>
        <p:txBody>
          <a:bodyPr vert="horz" wrap="square" lIns="91440" tIns="45720" rIns="91440" bIns="45720" numCol="1" anchor="b" anchorCtr="0" compatLnSpc="1">
            <a:prstTxWarp prst="textNoShape">
              <a:avLst/>
            </a:prstTxWarp>
          </a:bodyPr>
          <a:lstStyle>
            <a:lvl1pPr algn="ctr" eaLnBrk="1" hangingPunct="1">
              <a:defRPr sz="1200" smtClean="0"/>
            </a:lvl1pPr>
          </a:lstStyle>
          <a:p>
            <a:pPr>
              <a:defRPr/>
            </a:pPr>
            <a:fld id="{45516B25-5AF1-4AA6-B8BD-DDAB35182EEC}" type="slidenum">
              <a:rPr lang="en-US" altLang="zh-CN"/>
              <a:pPr>
                <a:defRPr/>
              </a:pPr>
              <a:t>‹#›</a:t>
            </a:fld>
            <a:endParaRPr lang="en-US" altLang="zh-CN" sz="1400" b="1">
              <a:solidFill>
                <a:srgbClr val="FFFFFF"/>
              </a:solidFill>
            </a:endParaRPr>
          </a:p>
        </p:txBody>
      </p:sp>
    </p:spTree>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hf hdr="0" ftr="0" dt="0"/>
  <p:txStyles>
    <p:titleStyle>
      <a:lvl1pPr marL="484188" indent="-484188" algn="l" rtl="0" eaLnBrk="0" fontAlgn="base" hangingPunct="0">
        <a:spcBef>
          <a:spcPct val="0"/>
        </a:spcBef>
        <a:spcAft>
          <a:spcPct val="0"/>
        </a:spcAft>
        <a:defRPr sz="4200" kern="1200">
          <a:ln w="6350">
            <a:solidFill>
              <a:schemeClr val="accent1">
                <a:shade val="43000"/>
              </a:schemeClr>
            </a:solidFill>
          </a:ln>
          <a:solidFill>
            <a:srgbClr val="E3E3E3"/>
          </a:solidFill>
          <a:effectLst>
            <a:outerShdw blurRad="26000" dist="26000" dir="14500000" algn="tl" rotWithShape="0">
              <a:srgbClr val="000000">
                <a:alpha val="40000"/>
              </a:srgbClr>
            </a:outerShdw>
          </a:effectLst>
          <a:latin typeface="+mj-lt"/>
          <a:ea typeface="+mj-ea"/>
          <a:cs typeface="+mj-cs"/>
        </a:defRPr>
      </a:lvl1pPr>
      <a:lvl2pPr marL="484188" indent="-484188" algn="l" rtl="0" eaLnBrk="0" fontAlgn="base" hangingPunct="0">
        <a:spcBef>
          <a:spcPct val="0"/>
        </a:spcBef>
        <a:spcAft>
          <a:spcPct val="0"/>
        </a:spcAft>
        <a:defRPr sz="4200">
          <a:solidFill>
            <a:srgbClr val="E3E3E3"/>
          </a:solidFill>
          <a:latin typeface="Arial" charset="0"/>
        </a:defRPr>
      </a:lvl2pPr>
      <a:lvl3pPr marL="484188" indent="-484188" algn="l" rtl="0" eaLnBrk="0" fontAlgn="base" hangingPunct="0">
        <a:spcBef>
          <a:spcPct val="0"/>
        </a:spcBef>
        <a:spcAft>
          <a:spcPct val="0"/>
        </a:spcAft>
        <a:defRPr sz="4200">
          <a:solidFill>
            <a:srgbClr val="E3E3E3"/>
          </a:solidFill>
          <a:latin typeface="Arial" charset="0"/>
        </a:defRPr>
      </a:lvl3pPr>
      <a:lvl4pPr marL="484188" indent="-484188" algn="l" rtl="0" eaLnBrk="0" fontAlgn="base" hangingPunct="0">
        <a:spcBef>
          <a:spcPct val="0"/>
        </a:spcBef>
        <a:spcAft>
          <a:spcPct val="0"/>
        </a:spcAft>
        <a:defRPr sz="4200">
          <a:solidFill>
            <a:srgbClr val="E3E3E3"/>
          </a:solidFill>
          <a:latin typeface="Arial" charset="0"/>
        </a:defRPr>
      </a:lvl4pPr>
      <a:lvl5pPr marL="484188" indent="-484188" algn="l" rtl="0" eaLnBrk="0" fontAlgn="base" hangingPunct="0">
        <a:spcBef>
          <a:spcPct val="0"/>
        </a:spcBef>
        <a:spcAft>
          <a:spcPct val="0"/>
        </a:spcAft>
        <a:defRPr sz="4200">
          <a:solidFill>
            <a:srgbClr val="E3E3E3"/>
          </a:solidFill>
          <a:latin typeface="Arial" charset="0"/>
        </a:defRPr>
      </a:lvl5pPr>
      <a:lvl6pPr marL="941388" indent="-484188" algn="l" rtl="0" fontAlgn="base">
        <a:spcBef>
          <a:spcPct val="0"/>
        </a:spcBef>
        <a:spcAft>
          <a:spcPct val="0"/>
        </a:spcAft>
        <a:defRPr sz="4200">
          <a:solidFill>
            <a:srgbClr val="E3E3E3"/>
          </a:solidFill>
          <a:latin typeface="Arial" charset="0"/>
        </a:defRPr>
      </a:lvl6pPr>
      <a:lvl7pPr marL="1398588" indent="-484188" algn="l" rtl="0" fontAlgn="base">
        <a:spcBef>
          <a:spcPct val="0"/>
        </a:spcBef>
        <a:spcAft>
          <a:spcPct val="0"/>
        </a:spcAft>
        <a:defRPr sz="4200">
          <a:solidFill>
            <a:srgbClr val="E3E3E3"/>
          </a:solidFill>
          <a:latin typeface="Arial" charset="0"/>
        </a:defRPr>
      </a:lvl7pPr>
      <a:lvl8pPr marL="1855788" indent="-484188" algn="l" rtl="0" fontAlgn="base">
        <a:spcBef>
          <a:spcPct val="0"/>
        </a:spcBef>
        <a:spcAft>
          <a:spcPct val="0"/>
        </a:spcAft>
        <a:defRPr sz="4200">
          <a:solidFill>
            <a:srgbClr val="E3E3E3"/>
          </a:solidFill>
          <a:latin typeface="Arial" charset="0"/>
        </a:defRPr>
      </a:lvl8pPr>
      <a:lvl9pPr marL="2312988" indent="-484188" algn="l" rtl="0" fontAlgn="base">
        <a:spcBef>
          <a:spcPct val="0"/>
        </a:spcBef>
        <a:spcAft>
          <a:spcPct val="0"/>
        </a:spcAft>
        <a:defRPr sz="4200">
          <a:solidFill>
            <a:srgbClr val="E3E3E3"/>
          </a:solidFill>
          <a:latin typeface="Arial" charset="0"/>
        </a:defRPr>
      </a:lvl9pPr>
    </p:titleStyle>
    <p:bodyStyle>
      <a:lvl1pPr marL="447675" indent="-382588"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mn-ea"/>
          <a:cs typeface="+mn-cs"/>
        </a:defRPr>
      </a:lvl1pPr>
      <a:lvl2pPr marL="822325" indent="-285750" algn="l" rtl="0" eaLnBrk="0" fontAlgn="base" hangingPunct="0">
        <a:spcBef>
          <a:spcPct val="20000"/>
        </a:spcBef>
        <a:spcAft>
          <a:spcPct val="0"/>
        </a:spcAft>
        <a:buClr>
          <a:schemeClr val="accent1"/>
        </a:buClr>
        <a:buSzPct val="95000"/>
        <a:buFont typeface="Verdana" panose="020B0604030504040204" pitchFamily="34" charset="0"/>
        <a:buChar char="›"/>
        <a:defRPr sz="2600" kern="1200">
          <a:solidFill>
            <a:schemeClr val="tx1"/>
          </a:solidFill>
          <a:latin typeface="+mn-lt"/>
          <a:ea typeface="+mn-ea"/>
          <a:cs typeface="+mn-cs"/>
        </a:defRPr>
      </a:lvl2pPr>
      <a:lvl3pPr marL="1104900" indent="-228600" algn="l" rtl="0" eaLnBrk="0" fontAlgn="base" hangingPunct="0">
        <a:spcBef>
          <a:spcPct val="20000"/>
        </a:spcBef>
        <a:spcAft>
          <a:spcPct val="0"/>
        </a:spcAft>
        <a:buClr>
          <a:schemeClr val="accent1"/>
        </a:buClr>
        <a:buFont typeface="Wingdings 2" panose="05020102010507070707" pitchFamily="18" charset="2"/>
        <a:buChar char=""/>
        <a:defRPr sz="2400" kern="1200">
          <a:solidFill>
            <a:schemeClr val="tx1"/>
          </a:solidFill>
          <a:latin typeface="+mn-lt"/>
          <a:ea typeface="+mn-ea"/>
          <a:cs typeface="+mn-cs"/>
        </a:defRPr>
      </a:lvl3pPr>
      <a:lvl4pPr marL="1371600" indent="-209550" algn="l" rtl="0" eaLnBrk="0" fontAlgn="base" hangingPunct="0">
        <a:spcBef>
          <a:spcPct val="20000"/>
        </a:spcBef>
        <a:spcAft>
          <a:spcPct val="0"/>
        </a:spcAft>
        <a:buClr>
          <a:schemeClr val="accent1"/>
        </a:buClr>
        <a:buFont typeface="Wingdings 2" panose="05020102010507070707" pitchFamily="18" charset="2"/>
        <a:buChar char=""/>
        <a:defRPr sz="2000" kern="1200">
          <a:solidFill>
            <a:schemeClr val="tx1"/>
          </a:solidFill>
          <a:latin typeface="+mn-lt"/>
          <a:ea typeface="+mn-ea"/>
          <a:cs typeface="+mn-cs"/>
        </a:defRPr>
      </a:lvl4pPr>
      <a:lvl5pPr marL="1600200" indent="-209550" algn="l" rtl="0" eaLnBrk="0" fontAlgn="base" hangingPunct="0">
        <a:spcBef>
          <a:spcPct val="20000"/>
        </a:spcBef>
        <a:spcAft>
          <a:spcPct val="0"/>
        </a:spcAft>
        <a:buClr>
          <a:srgbClr val="E6E6E6"/>
        </a:buClr>
        <a:buFont typeface="Wingdings 2" panose="05020102010507070707" pitchFamily="18" charset="2"/>
        <a:buChar char=""/>
        <a:defRPr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3.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png"/><Relationship Id="rId7" Type="http://schemas.openxmlformats.org/officeDocument/2006/relationships/image" Target="../media/image3.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8288"/>
            <a:ext cx="8229600" cy="1398587"/>
          </a:xfrm>
        </p:spPr>
        <p:txBody>
          <a:bodyPr/>
          <a:lstStyle/>
          <a:p>
            <a:pPr>
              <a:defRPr/>
            </a:pPr>
            <a:endParaRPr lang="en-US"/>
          </a:p>
        </p:txBody>
      </p:sp>
      <p:sp>
        <p:nvSpPr>
          <p:cNvPr id="15363" name="内容占位符 2"/>
          <p:cNvSpPr>
            <a:spLocks noGrp="1"/>
          </p:cNvSpPr>
          <p:nvPr>
            <p:ph idx="1"/>
          </p:nvPr>
        </p:nvSpPr>
        <p:spPr>
          <a:xfrm>
            <a:off x="457200" y="1882775"/>
            <a:ext cx="8229600" cy="4572000"/>
          </a:xfrm>
        </p:spPr>
        <p:txBody>
          <a:bodyPr/>
          <a:lstStyle/>
          <a:p>
            <a:r>
              <a:rPr lang="en-US" altLang="zh-CN" sz="3200" b="1" i="1" dirty="0" smtClean="0">
                <a:solidFill>
                  <a:srgbClr val="FF0000"/>
                </a:solidFill>
              </a:rPr>
              <a:t>Dong et al. </a:t>
            </a:r>
            <a:r>
              <a:rPr lang="en-US" altLang="zh-CN" sz="3200" b="1" dirty="0" smtClean="0">
                <a:solidFill>
                  <a:srgbClr val="FF0000"/>
                </a:solidFill>
              </a:rPr>
              <a:t>[2008] generated solid textures on GPU by limiting the synthesis domain to a subset of the voxels around the object surface</a:t>
            </a:r>
            <a:endParaRPr lang="zh-CN" altLang="en-US" sz="3200" b="1" dirty="0" smtClean="0">
              <a:solidFill>
                <a:srgbClr val="FF0000"/>
              </a:solidFill>
            </a:endParaRPr>
          </a:p>
          <a:p>
            <a:r>
              <a:rPr lang="en-US" dirty="0" smtClean="0"/>
              <a:t>In fact, a training texture is considered as an exemplar and the synthetic texture as a rearrangement of image signals randomly and coherently sampled from the training one. </a:t>
            </a:r>
            <a:endParaRPr lang="en-US" dirty="0" smtClean="0"/>
          </a:p>
        </p:txBody>
      </p:sp>
      <p:sp>
        <p:nvSpPr>
          <p:cNvPr id="1536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54D8E6-2343-49C7-9F17-D64B9B5E7FC1}" type="slidenum">
              <a:rPr lang="en-US" altLang="zh-CN"/>
              <a:pPr/>
              <a:t>1</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Optimization Phase</a:t>
            </a:r>
            <a:endParaRPr lang="zh-CN" altLang="en-US" dirty="0">
              <a:solidFill>
                <a:schemeClr val="accent1">
                  <a:tint val="83000"/>
                  <a:satMod val="150000"/>
                </a:schemeClr>
              </a:solidFill>
            </a:endParaRPr>
          </a:p>
        </p:txBody>
      </p:sp>
      <p:sp>
        <p:nvSpPr>
          <p:cNvPr id="20483" name="内容占位符 2"/>
          <p:cNvSpPr>
            <a:spLocks noGrp="1"/>
          </p:cNvSpPr>
          <p:nvPr>
            <p:ph idx="1"/>
          </p:nvPr>
        </p:nvSpPr>
        <p:spPr>
          <a:xfrm>
            <a:off x="457200" y="1882775"/>
            <a:ext cx="8229600" cy="4403725"/>
          </a:xfrm>
        </p:spPr>
        <p:txBody>
          <a:bodyPr/>
          <a:lstStyle/>
          <a:p>
            <a:pPr eaLnBrk="1" hangingPunct="1"/>
            <a:r>
              <a:rPr lang="en-US" altLang="zh-CN" smtClean="0"/>
              <a:t>Fix all the nearest neighborhood </a:t>
            </a:r>
            <a:r>
              <a:rPr lang="en-US" altLang="zh-CN" i="1" smtClean="0"/>
              <a:t>e</a:t>
            </a:r>
            <a:r>
              <a:rPr lang="en-US" altLang="zh-CN" sz="1600" i="1" smtClean="0"/>
              <a:t>v,i</a:t>
            </a:r>
            <a:r>
              <a:rPr lang="en-US" altLang="zh-CN" smtClean="0"/>
              <a:t>, and update all the voxels </a:t>
            </a:r>
            <a:r>
              <a:rPr lang="en-US" altLang="zh-CN" i="1" smtClean="0"/>
              <a:t>s</a:t>
            </a:r>
            <a:r>
              <a:rPr lang="en-US" altLang="zh-CN" sz="1600" i="1" smtClean="0"/>
              <a:t>v</a:t>
            </a:r>
            <a:r>
              <a:rPr lang="en-US" altLang="zh-CN" smtClean="0"/>
              <a:t>, using the discrete solver [</a:t>
            </a:r>
            <a:r>
              <a:rPr lang="en-US" altLang="zh-CN" i="1" smtClean="0"/>
              <a:t>Han et al.</a:t>
            </a:r>
            <a:r>
              <a:rPr lang="en-US" altLang="zh-CN" smtClean="0"/>
              <a:t> 2006]</a:t>
            </a:r>
          </a:p>
          <a:p>
            <a:pPr lvl="1" eaLnBrk="1" hangingPunct="1"/>
            <a:r>
              <a:rPr lang="en-US" altLang="zh-CN" smtClean="0"/>
              <a:t>For each voxel, the pixel in { </a:t>
            </a:r>
            <a:r>
              <a:rPr lang="en-US" altLang="zh-CN" i="1" smtClean="0"/>
              <a:t>s</a:t>
            </a:r>
            <a:r>
              <a:rPr lang="en-US" altLang="zh-CN" smtClean="0"/>
              <a:t>(</a:t>
            </a:r>
            <a:r>
              <a:rPr lang="en-US" altLang="zh-CN" i="1" smtClean="0"/>
              <a:t>v</a:t>
            </a:r>
            <a:r>
              <a:rPr lang="en-US" altLang="zh-CN" smtClean="0"/>
              <a:t>) } = { </a:t>
            </a:r>
            <a:r>
              <a:rPr lang="en-US" altLang="zh-CN" i="1" smtClean="0"/>
              <a:t>e</a:t>
            </a:r>
            <a:r>
              <a:rPr lang="en-US" altLang="zh-CN" sz="1600" i="1" smtClean="0"/>
              <a:t>u,i,v </a:t>
            </a:r>
            <a:r>
              <a:rPr lang="en-US" altLang="zh-CN" smtClean="0"/>
              <a:t>| </a:t>
            </a:r>
            <a:r>
              <a:rPr lang="en-US" altLang="zh-CN" i="1" smtClean="0"/>
              <a:t>i </a:t>
            </a:r>
            <a:r>
              <a:rPr lang="en-US" altLang="zh-CN" smtClean="0">
                <a:latin typeface="High Tower Text" panose="02040502050506030303" pitchFamily="18" charset="0"/>
              </a:rPr>
              <a:t>€ { </a:t>
            </a:r>
            <a:r>
              <a:rPr lang="en-US" altLang="zh-CN" i="1" smtClean="0">
                <a:latin typeface="High Tower Text" panose="02040502050506030303" pitchFamily="18" charset="0"/>
              </a:rPr>
              <a:t>x, y, z </a:t>
            </a:r>
            <a:r>
              <a:rPr lang="en-US" altLang="zh-CN" smtClean="0">
                <a:latin typeface="High Tower Text" panose="02040502050506030303" pitchFamily="18" charset="0"/>
              </a:rPr>
              <a:t>}, </a:t>
            </a:r>
            <a:r>
              <a:rPr lang="en-US" altLang="zh-CN" i="1" smtClean="0">
                <a:latin typeface="High Tower Text" panose="02040502050506030303" pitchFamily="18" charset="0"/>
              </a:rPr>
              <a:t>u</a:t>
            </a:r>
            <a:r>
              <a:rPr lang="en-US" altLang="zh-CN" smtClean="0">
                <a:latin typeface="High Tower Text" panose="02040502050506030303" pitchFamily="18" charset="0"/>
              </a:rPr>
              <a:t> € </a:t>
            </a:r>
            <a:r>
              <a:rPr lang="en-US" altLang="zh-CN" i="1" smtClean="0">
                <a:latin typeface="High Tower Text" panose="02040502050506030303" pitchFamily="18" charset="0"/>
              </a:rPr>
              <a:t>N</a:t>
            </a:r>
            <a:r>
              <a:rPr lang="en-US" altLang="zh-CN" sz="2000" i="1" smtClean="0">
                <a:latin typeface="High Tower Text" panose="02040502050506030303" pitchFamily="18" charset="0"/>
              </a:rPr>
              <a:t>i</a:t>
            </a:r>
            <a:r>
              <a:rPr lang="en-US" altLang="zh-CN" smtClean="0">
                <a:latin typeface="High Tower Text" panose="02040502050506030303" pitchFamily="18" charset="0"/>
              </a:rPr>
              <a:t>(</a:t>
            </a:r>
            <a:r>
              <a:rPr lang="en-US" altLang="zh-CN" i="1" smtClean="0">
                <a:latin typeface="High Tower Text" panose="02040502050506030303" pitchFamily="18" charset="0"/>
              </a:rPr>
              <a:t>v</a:t>
            </a:r>
            <a:r>
              <a:rPr lang="en-US" altLang="zh-CN" smtClean="0">
                <a:latin typeface="High Tower Text" panose="02040502050506030303" pitchFamily="18" charset="0"/>
              </a:rPr>
              <a:t>) </a:t>
            </a:r>
            <a:r>
              <a:rPr lang="en-US" altLang="zh-CN" smtClean="0"/>
              <a:t>} that most reduces the energy function is chosen for the updated voxel</a:t>
            </a:r>
          </a:p>
          <a:p>
            <a:pPr lvl="1" eaLnBrk="1" hangingPunct="1"/>
            <a:r>
              <a:rPr lang="en-US" altLang="zh-CN" smtClean="0"/>
              <a:t>First calculates a prospective value </a:t>
            </a:r>
            <a:r>
              <a:rPr lang="en-US" altLang="zh-CN" i="1" smtClean="0"/>
              <a:t>s</a:t>
            </a:r>
            <a:r>
              <a:rPr lang="en-US" altLang="zh-CN" sz="1600" i="1" smtClean="0"/>
              <a:t>v</a:t>
            </a:r>
            <a:r>
              <a:rPr lang="en-US" altLang="zh-CN" smtClean="0"/>
              <a:t> using (2), and then select a texel </a:t>
            </a:r>
            <a:r>
              <a:rPr lang="en-US" altLang="zh-CN" i="1" smtClean="0"/>
              <a:t>e</a:t>
            </a:r>
            <a:r>
              <a:rPr lang="en-US" altLang="zh-CN" sz="1600" i="1" smtClean="0"/>
              <a:t>u,i,v</a:t>
            </a:r>
            <a:r>
              <a:rPr lang="en-US" altLang="zh-CN" sz="2800" smtClean="0"/>
              <a:t> from </a:t>
            </a:r>
            <a:r>
              <a:rPr lang="en-US" altLang="zh-CN" smtClean="0"/>
              <a:t>{ </a:t>
            </a:r>
            <a:r>
              <a:rPr lang="en-US" altLang="zh-CN" i="1" smtClean="0"/>
              <a:t>s</a:t>
            </a:r>
            <a:r>
              <a:rPr lang="en-US" altLang="zh-CN" smtClean="0"/>
              <a:t>(</a:t>
            </a:r>
            <a:r>
              <a:rPr lang="en-US" altLang="zh-CN" i="1" smtClean="0"/>
              <a:t>v</a:t>
            </a:r>
            <a:r>
              <a:rPr lang="en-US" altLang="zh-CN" smtClean="0"/>
              <a:t>) } most similar to </a:t>
            </a:r>
            <a:r>
              <a:rPr lang="en-US" altLang="zh-CN" i="1" smtClean="0"/>
              <a:t>s</a:t>
            </a:r>
            <a:r>
              <a:rPr lang="en-US" altLang="zh-CN" sz="1400" i="1" smtClean="0"/>
              <a:t>v</a:t>
            </a:r>
            <a:r>
              <a:rPr lang="en-US" altLang="zh-CN" sz="3000" i="1" smtClean="0"/>
              <a:t> </a:t>
            </a:r>
            <a:r>
              <a:rPr lang="en-US" altLang="zh-CN" smtClean="0"/>
              <a:t>for the updated voxel</a:t>
            </a:r>
            <a:endParaRPr lang="zh-CN" altLang="en-US" smtClean="0"/>
          </a:p>
        </p:txBody>
      </p:sp>
      <p:sp>
        <p:nvSpPr>
          <p:cNvPr id="2560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926C1076-C3A3-42DB-923C-9AFAB3602848}" type="slidenum">
              <a:rPr lang="en-US" altLang="zh-CN" sz="1200"/>
              <a:pPr>
                <a:spcBef>
                  <a:spcPct val="0"/>
                </a:spcBef>
                <a:buClrTx/>
                <a:buSzTx/>
                <a:buFontTx/>
                <a:buNone/>
              </a:pPr>
              <a:t>10</a:t>
            </a:fld>
            <a:endParaRPr lang="en-US" altLang="zh-CN" sz="1200"/>
          </a:p>
        </p:txBody>
      </p:sp>
      <p:pic>
        <p:nvPicPr>
          <p:cNvPr id="20488" name="Picture 8"/>
          <p:cNvPicPr>
            <a:picLocks noChangeAspect="1" noChangeArrowheads="1"/>
          </p:cNvPicPr>
          <p:nvPr/>
        </p:nvPicPr>
        <p:blipFill>
          <a:blip r:embed="rId3">
            <a:extLst>
              <a:ext uri="{28A0092B-C50C-407E-A947-70E740481C1C}">
                <a14:useLocalDpi xmlns:a14="http://schemas.microsoft.com/office/drawing/2010/main" val="0"/>
              </a:ext>
            </a:extLst>
          </a:blip>
          <a:srcRect r="41667"/>
          <a:stretch>
            <a:fillRect/>
          </a:stretch>
        </p:blipFill>
        <p:spPr bwMode="auto">
          <a:xfrm>
            <a:off x="1714500" y="5929313"/>
            <a:ext cx="413702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0688" y="266700"/>
            <a:ext cx="3643312"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6072188" y="6072188"/>
            <a:ext cx="642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2400"/>
              <a:t>(2)</a:t>
            </a:r>
            <a:endParaRPr lang="zh-CN" altLang="en-US" sz="2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par>
                                <p:cTn id="15" presetID="4"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par>
                                <p:cTn id="18" presetID="4" presetClass="entr" presetSubtype="16" fill="hold" nodeType="withEffect">
                                  <p:stCondLst>
                                    <p:cond delay="0"/>
                                  </p:stCondLst>
                                  <p:childTnLst>
                                    <p:set>
                                      <p:cBhvr>
                                        <p:cTn id="19" dur="1" fill="hold">
                                          <p:stCondLst>
                                            <p:cond delay="0"/>
                                          </p:stCondLst>
                                        </p:cTn>
                                        <p:tgtEl>
                                          <p:spTgt spid="20488"/>
                                        </p:tgtEl>
                                        <p:attrNameLst>
                                          <p:attrName>style.visibility</p:attrName>
                                        </p:attrNameLst>
                                      </p:cBhvr>
                                      <p:to>
                                        <p:strVal val="visible"/>
                                      </p:to>
                                    </p:set>
                                    <p:animEffect transition="in" filter="box(in)">
                                      <p:cBhvr>
                                        <p:cTn id="20"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Color Histogram Matching and its Limitations</a:t>
            </a:r>
            <a:endParaRPr lang="zh-CN" altLang="en-US" dirty="0">
              <a:solidFill>
                <a:schemeClr val="accent1">
                  <a:tint val="83000"/>
                  <a:satMod val="150000"/>
                </a:schemeClr>
              </a:solidFill>
            </a:endParaRPr>
          </a:p>
        </p:txBody>
      </p:sp>
      <p:sp>
        <p:nvSpPr>
          <p:cNvPr id="26627" name="内容占位符 2"/>
          <p:cNvSpPr>
            <a:spLocks noGrp="1"/>
          </p:cNvSpPr>
          <p:nvPr>
            <p:ph idx="1"/>
          </p:nvPr>
        </p:nvSpPr>
        <p:spPr>
          <a:xfrm>
            <a:off x="457200" y="1882775"/>
            <a:ext cx="8229600" cy="2903538"/>
          </a:xfrm>
        </p:spPr>
        <p:txBody>
          <a:bodyPr/>
          <a:lstStyle/>
          <a:p>
            <a:pPr eaLnBrk="1" hangingPunct="1"/>
            <a:r>
              <a:rPr lang="en-US" altLang="zh-CN" smtClean="0"/>
              <a:t>Energy function measures only the similarity of local neighborhoods, sometimes resulting in convergence to a wrong local minimum</a:t>
            </a:r>
          </a:p>
          <a:p>
            <a:pPr lvl="1" eaLnBrk="1" hangingPunct="1"/>
            <a:r>
              <a:rPr lang="en-US" altLang="zh-CN" i="1" smtClean="0"/>
              <a:t>Kopf et al.</a:t>
            </a:r>
            <a:r>
              <a:rPr lang="en-US" altLang="zh-CN" smtClean="0"/>
              <a:t> uses a re-weighting scheme, adjusting weights to ensure histograms of synthesized texture could match that of the exemplar</a:t>
            </a:r>
          </a:p>
        </p:txBody>
      </p:sp>
      <p:sp>
        <p:nvSpPr>
          <p:cNvPr id="266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C54025E2-E9EB-4516-85FC-9872828D0398}" type="slidenum">
              <a:rPr lang="en-US" altLang="zh-CN" sz="1200"/>
              <a:pPr>
                <a:spcBef>
                  <a:spcPct val="0"/>
                </a:spcBef>
                <a:buClrTx/>
                <a:buSzTx/>
                <a:buFontTx/>
                <a:buNone/>
              </a:pPr>
              <a:t>11</a:t>
            </a:fld>
            <a:endParaRPr lang="en-US" altLang="zh-CN" sz="1200"/>
          </a:p>
        </p:txBody>
      </p:sp>
      <p:pic>
        <p:nvPicPr>
          <p:cNvPr id="21511" name="Picture 7" descr="E:\已完成的资料\The Visual Computer\global\exemplar_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57785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8" descr="E:\已完成的资料\The Visual Computer\global\position_only_resul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613" y="4697413"/>
            <a:ext cx="22113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箭头 8"/>
          <p:cNvSpPr/>
          <p:nvPr/>
        </p:nvSpPr>
        <p:spPr>
          <a:xfrm>
            <a:off x="6429375" y="6215063"/>
            <a:ext cx="500063"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563" y="4786313"/>
            <a:ext cx="5357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6">
            <a:extLst>
              <a:ext uri="{28A0092B-C50C-407E-A947-70E740481C1C}">
                <a14:useLocalDpi xmlns:a14="http://schemas.microsoft.com/office/drawing/2010/main" val="0"/>
              </a:ext>
            </a:extLst>
          </a:blip>
          <a:srcRect r="41667"/>
          <a:stretch>
            <a:fillRect/>
          </a:stretch>
        </p:blipFill>
        <p:spPr bwMode="auto">
          <a:xfrm>
            <a:off x="214313" y="5643563"/>
            <a:ext cx="413702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a:off x="4572000" y="5786438"/>
            <a:ext cx="642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2400"/>
              <a:t>(2)</a:t>
            </a:r>
            <a:endParaRPr lang="zh-CN" altLang="en-US" sz="2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11"/>
                                        </p:tgtEl>
                                        <p:attrNameLst>
                                          <p:attrName>style.visibility</p:attrName>
                                        </p:attrNameLst>
                                      </p:cBhvr>
                                      <p:to>
                                        <p:strVal val="visible"/>
                                      </p:to>
                                    </p:set>
                                    <p:anim calcmode="lin" valueType="num">
                                      <p:cBhvr additive="base">
                                        <p:cTn id="7" dur="500" fill="hold"/>
                                        <p:tgtEl>
                                          <p:spTgt spid="21511"/>
                                        </p:tgtEl>
                                        <p:attrNameLst>
                                          <p:attrName>ppt_x</p:attrName>
                                        </p:attrNameLst>
                                      </p:cBhvr>
                                      <p:tavLst>
                                        <p:tav tm="0">
                                          <p:val>
                                            <p:strVal val="#ppt_x"/>
                                          </p:val>
                                        </p:tav>
                                        <p:tav tm="100000">
                                          <p:val>
                                            <p:strVal val="#ppt_x"/>
                                          </p:val>
                                        </p:tav>
                                      </p:tavLst>
                                    </p:anim>
                                    <p:anim calcmode="lin" valueType="num">
                                      <p:cBhvr additive="base">
                                        <p:cTn id="8" dur="500" fill="hold"/>
                                        <p:tgtEl>
                                          <p:spTgt spid="215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12"/>
                                        </p:tgtEl>
                                        <p:attrNameLst>
                                          <p:attrName>style.visibility</p:attrName>
                                        </p:attrNameLst>
                                      </p:cBhvr>
                                      <p:to>
                                        <p:strVal val="visible"/>
                                      </p:to>
                                    </p:set>
                                    <p:anim calcmode="lin" valueType="num">
                                      <p:cBhvr additive="base">
                                        <p:cTn id="11" dur="500" fill="hold"/>
                                        <p:tgtEl>
                                          <p:spTgt spid="21512"/>
                                        </p:tgtEl>
                                        <p:attrNameLst>
                                          <p:attrName>ppt_x</p:attrName>
                                        </p:attrNameLst>
                                      </p:cBhvr>
                                      <p:tavLst>
                                        <p:tav tm="0">
                                          <p:val>
                                            <p:strVal val="#ppt_x"/>
                                          </p:val>
                                        </p:tav>
                                        <p:tav tm="100000">
                                          <p:val>
                                            <p:strVal val="#ppt_x"/>
                                          </p:val>
                                        </p:tav>
                                      </p:tavLst>
                                    </p:anim>
                                    <p:anim calcmode="lin" valueType="num">
                                      <p:cBhvr additive="base">
                                        <p:cTn id="12" dur="500" fill="hold"/>
                                        <p:tgtEl>
                                          <p:spTgt spid="215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ox(in)">
                                      <p:cBhvr>
                                        <p:cTn id="24" dur="500"/>
                                        <p:tgtEl>
                                          <p:spTgt spid="13"/>
                                        </p:tgtEl>
                                      </p:cBhvr>
                                    </p:animEffect>
                                  </p:childTnLst>
                                </p:cTn>
                              </p:par>
                              <p:par>
                                <p:cTn id="25" presetID="4"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ox(i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Color Histogram Matching and its Limitations</a:t>
            </a:r>
            <a:endParaRPr lang="zh-CN" altLang="en-US" dirty="0">
              <a:solidFill>
                <a:schemeClr val="accent1">
                  <a:tint val="83000"/>
                  <a:satMod val="150000"/>
                </a:schemeClr>
              </a:solidFill>
            </a:endParaRPr>
          </a:p>
        </p:txBody>
      </p:sp>
      <p:sp>
        <p:nvSpPr>
          <p:cNvPr id="21507" name="内容占位符 2"/>
          <p:cNvSpPr>
            <a:spLocks noGrp="1"/>
          </p:cNvSpPr>
          <p:nvPr>
            <p:ph idx="1"/>
          </p:nvPr>
        </p:nvSpPr>
        <p:spPr>
          <a:xfrm>
            <a:off x="457200" y="1882775"/>
            <a:ext cx="5329238" cy="3332163"/>
          </a:xfrm>
        </p:spPr>
        <p:txBody>
          <a:bodyPr/>
          <a:lstStyle/>
          <a:p>
            <a:pPr eaLnBrk="1" hangingPunct="1"/>
            <a:r>
              <a:rPr lang="en-US" altLang="zh-CN" smtClean="0"/>
              <a:t>There are two conspicuous limitations existing in color histogram matching</a:t>
            </a:r>
          </a:p>
          <a:p>
            <a:pPr lvl="1" eaLnBrk="1" hangingPunct="1"/>
            <a:r>
              <a:rPr lang="en-US" altLang="zh-CN" smtClean="0"/>
              <a:t>Works only for color not for general structure information</a:t>
            </a:r>
          </a:p>
          <a:p>
            <a:pPr lvl="1" eaLnBrk="1" hangingPunct="1"/>
            <a:r>
              <a:rPr lang="en-US" altLang="zh-CN" smtClean="0"/>
              <a:t>It even fails to preserve color histogram sometimes</a:t>
            </a:r>
          </a:p>
        </p:txBody>
      </p:sp>
      <p:sp>
        <p:nvSpPr>
          <p:cNvPr id="2765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6F68B426-A289-49DF-994D-8EBCE82DDEE9}" type="slidenum">
              <a:rPr lang="en-US" altLang="zh-CN" sz="1200"/>
              <a:pPr>
                <a:spcBef>
                  <a:spcPct val="0"/>
                </a:spcBef>
                <a:buClrTx/>
                <a:buSzTx/>
                <a:buFontTx/>
                <a:buNone/>
              </a:pPr>
              <a:t>12</a:t>
            </a:fld>
            <a:endParaRPr lang="en-US" altLang="zh-CN" sz="1200"/>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63" y="1198563"/>
            <a:ext cx="3500437"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27675"/>
            <a:ext cx="51435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3" descr="E:\已完成的资料\The Visual Computer\global\jagnow1_exemplar_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38" y="5286375"/>
            <a:ext cx="1071562"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descr="E:\已完成的资料\The Visual Computer\global\kopf_featu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5613" y="4519613"/>
            <a:ext cx="2338387"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右箭头 15"/>
          <p:cNvSpPr/>
          <p:nvPr/>
        </p:nvSpPr>
        <p:spPr>
          <a:xfrm>
            <a:off x="6357938" y="5715000"/>
            <a:ext cx="357187"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 calcmode="lin" valueType="num">
                                      <p:cBhvr additive="base">
                                        <p:cTn id="7" dur="500" fill="hold"/>
                                        <p:tgtEl>
                                          <p:spTgt spid="46082"/>
                                        </p:tgtEl>
                                        <p:attrNameLst>
                                          <p:attrName>ppt_x</p:attrName>
                                        </p:attrNameLst>
                                      </p:cBhvr>
                                      <p:tavLst>
                                        <p:tav tm="0">
                                          <p:val>
                                            <p:strVal val="#ppt_x"/>
                                          </p:val>
                                        </p:tav>
                                        <p:tav tm="100000">
                                          <p:val>
                                            <p:strVal val="#ppt_x"/>
                                          </p:val>
                                        </p:tav>
                                      </p:tavLst>
                                    </p:anim>
                                    <p:anim calcmode="lin" valueType="num">
                                      <p:cBhvr additive="base">
                                        <p:cTn id="8" dur="500" fill="hold"/>
                                        <p:tgtEl>
                                          <p:spTgt spid="460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animEffect transition="in" filter="blinds(horizontal)">
                                      <p:cBhvr>
                                        <p:cTn id="13" dur="500"/>
                                        <p:tgtEl>
                                          <p:spTgt spid="2150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46083"/>
                                        </p:tgtEl>
                                        <p:attrNameLst>
                                          <p:attrName>style.visibility</p:attrName>
                                        </p:attrNameLst>
                                      </p:cBhvr>
                                      <p:to>
                                        <p:strVal val="visible"/>
                                      </p:to>
                                    </p:set>
                                    <p:animEffect transition="in" filter="box(in)">
                                      <p:cBhvr>
                                        <p:cTn id="18" dur="500"/>
                                        <p:tgtEl>
                                          <p:spTgt spid="46083"/>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ox(in)">
                                      <p:cBhvr>
                                        <p:cTn id="21" dur="500"/>
                                        <p:tgtEl>
                                          <p:spTgt spid="16"/>
                                        </p:tgtEl>
                                      </p:cBhvr>
                                    </p:animEffect>
                                  </p:childTnLst>
                                </p:cTn>
                              </p:par>
                              <p:par>
                                <p:cTn id="22" presetID="4" presetClass="entr" presetSubtype="16" fill="hold" nodeType="withEffect">
                                  <p:stCondLst>
                                    <p:cond delay="0"/>
                                  </p:stCondLst>
                                  <p:childTnLst>
                                    <p:set>
                                      <p:cBhvr>
                                        <p:cTn id="23" dur="1" fill="hold">
                                          <p:stCondLst>
                                            <p:cond delay="0"/>
                                          </p:stCondLst>
                                        </p:cTn>
                                        <p:tgtEl>
                                          <p:spTgt spid="46084"/>
                                        </p:tgtEl>
                                        <p:attrNameLst>
                                          <p:attrName>style.visibility</p:attrName>
                                        </p:attrNameLst>
                                      </p:cBhvr>
                                      <p:to>
                                        <p:strVal val="visible"/>
                                      </p:to>
                                    </p:set>
                                    <p:animEffect transition="in" filter="box(in)">
                                      <p:cBhvr>
                                        <p:cTn id="24"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Position Histogram Matching</a:t>
            </a:r>
            <a:endParaRPr lang="zh-CN" altLang="en-US" dirty="0">
              <a:solidFill>
                <a:schemeClr val="accent1">
                  <a:tint val="83000"/>
                  <a:satMod val="150000"/>
                </a:schemeClr>
              </a:solidFill>
            </a:endParaRPr>
          </a:p>
        </p:txBody>
      </p:sp>
      <p:sp>
        <p:nvSpPr>
          <p:cNvPr id="22531" name="内容占位符 2"/>
          <p:cNvSpPr>
            <a:spLocks noGrp="1"/>
          </p:cNvSpPr>
          <p:nvPr>
            <p:ph idx="1"/>
          </p:nvPr>
        </p:nvSpPr>
        <p:spPr>
          <a:xfrm>
            <a:off x="457200" y="1882775"/>
            <a:ext cx="4400550" cy="3760788"/>
          </a:xfrm>
        </p:spPr>
        <p:txBody>
          <a:bodyPr/>
          <a:lstStyle/>
          <a:p>
            <a:pPr eaLnBrk="1" hangingPunct="1"/>
            <a:r>
              <a:rPr lang="en-US" altLang="zh-CN" smtClean="0"/>
              <a:t>Definition</a:t>
            </a:r>
          </a:p>
          <a:p>
            <a:pPr lvl="1" eaLnBrk="1" hangingPunct="1"/>
            <a:r>
              <a:rPr lang="en-US" altLang="zh-CN" sz="2400" smtClean="0"/>
              <a:t>The histogram value is 0 in the red parts, and grows with the increase of brightness in the gray parts</a:t>
            </a:r>
          </a:p>
          <a:p>
            <a:pPr eaLnBrk="1" hangingPunct="1"/>
            <a:r>
              <a:rPr lang="en-US" altLang="zh-CN" smtClean="0"/>
              <a:t>In optimization phase</a:t>
            </a:r>
          </a:p>
          <a:p>
            <a:pPr lvl="1" eaLnBrk="1" hangingPunct="1"/>
            <a:r>
              <a:rPr lang="en-US" altLang="zh-CN" smtClean="0"/>
              <a:t>Using the re-weighting scheme</a:t>
            </a:r>
          </a:p>
        </p:txBody>
      </p:sp>
      <p:sp>
        <p:nvSpPr>
          <p:cNvPr id="2867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80D80E29-3DA7-4433-8FA8-A3CC4918896E}" type="slidenum">
              <a:rPr lang="en-US" altLang="zh-CN" sz="1200"/>
              <a:pPr>
                <a:spcBef>
                  <a:spcPct val="0"/>
                </a:spcBef>
                <a:buClrTx/>
                <a:buSzTx/>
                <a:buFontTx/>
                <a:buNone/>
              </a:pPr>
              <a:t>13</a:t>
            </a:fld>
            <a:endParaRPr lang="en-US" altLang="zh-CN" sz="1200"/>
          </a:p>
        </p:txBody>
      </p:sp>
      <p:pic>
        <p:nvPicPr>
          <p:cNvPr id="225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2571750"/>
            <a:ext cx="42211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3" y="5715000"/>
            <a:ext cx="33655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535"/>
                                        </p:tgtEl>
                                        <p:attrNameLst>
                                          <p:attrName>style.visibility</p:attrName>
                                        </p:attrNameLst>
                                      </p:cBhvr>
                                      <p:to>
                                        <p:strVal val="visible"/>
                                      </p:to>
                                    </p:set>
                                    <p:anim calcmode="lin" valueType="num">
                                      <p:cBhvr additive="base">
                                        <p:cTn id="7" dur="500" fill="hold"/>
                                        <p:tgtEl>
                                          <p:spTgt spid="22535"/>
                                        </p:tgtEl>
                                        <p:attrNameLst>
                                          <p:attrName>ppt_x</p:attrName>
                                        </p:attrNameLst>
                                      </p:cBhvr>
                                      <p:tavLst>
                                        <p:tav tm="0">
                                          <p:val>
                                            <p:strVal val="#ppt_x"/>
                                          </p:val>
                                        </p:tav>
                                        <p:tav tm="100000">
                                          <p:val>
                                            <p:strVal val="#ppt_x"/>
                                          </p:val>
                                        </p:tav>
                                      </p:tavLst>
                                    </p:anim>
                                    <p:anim calcmode="lin" valueType="num">
                                      <p:cBhvr additive="base">
                                        <p:cTn id="8"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2531">
                                            <p:txEl>
                                              <p:pRg st="2" end="2"/>
                                            </p:txEl>
                                          </p:spTgt>
                                        </p:tgtEl>
                                        <p:attrNameLst>
                                          <p:attrName>style.visibility</p:attrName>
                                        </p:attrNameLst>
                                      </p:cBhvr>
                                      <p:to>
                                        <p:strVal val="visible"/>
                                      </p:to>
                                    </p:set>
                                    <p:animEffect transition="in" filter="checkerboard(across)">
                                      <p:cBhvr>
                                        <p:cTn id="13" dur="500"/>
                                        <p:tgtEl>
                                          <p:spTgt spid="22531">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2531">
                                            <p:txEl>
                                              <p:pRg st="3" end="3"/>
                                            </p:txEl>
                                          </p:spTgt>
                                        </p:tgtEl>
                                        <p:attrNameLst>
                                          <p:attrName>style.visibility</p:attrName>
                                        </p:attrNameLst>
                                      </p:cBhvr>
                                      <p:to>
                                        <p:strVal val="visible"/>
                                      </p:to>
                                    </p:set>
                                    <p:animEffect transition="in" filter="checkerboard(across)">
                                      <p:cBhvr>
                                        <p:cTn id="16" dur="500"/>
                                        <p:tgtEl>
                                          <p:spTgt spid="22531">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1"/>
          </p:nvPr>
        </p:nvSpPr>
        <p:spPr>
          <a:xfrm>
            <a:off x="428625" y="1857375"/>
            <a:ext cx="4972050" cy="4572000"/>
          </a:xfrm>
        </p:spPr>
        <p:txBody>
          <a:bodyPr/>
          <a:lstStyle/>
          <a:p>
            <a:r>
              <a:rPr lang="en-US" altLang="zh-CN" smtClean="0"/>
              <a:t>Definition</a:t>
            </a:r>
          </a:p>
          <a:p>
            <a:pPr lvl="1"/>
            <a:r>
              <a:rPr lang="en-US" altLang="zh-CN" smtClean="0"/>
              <a:t>Similar to the position histogram matching</a:t>
            </a:r>
          </a:p>
          <a:p>
            <a:r>
              <a:rPr lang="en-US" altLang="zh-CN" smtClean="0"/>
              <a:t>In search phase</a:t>
            </a:r>
          </a:p>
          <a:p>
            <a:pPr lvl="1"/>
            <a:r>
              <a:rPr lang="en-US" altLang="zh-CN" smtClean="0"/>
              <a:t>Modifies the distance between two neighbors</a:t>
            </a:r>
            <a:endParaRPr lang="zh-CN" altLang="en-US" smtClean="0"/>
          </a:p>
        </p:txBody>
      </p:sp>
      <p:sp>
        <p:nvSpPr>
          <p:cNvPr id="29699"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1EAF764F-7249-4DB2-84AA-E1526F047FBE}" type="slidenum">
              <a:rPr lang="en-US" altLang="zh-CN" sz="1200"/>
              <a:pPr>
                <a:spcBef>
                  <a:spcPct val="0"/>
                </a:spcBef>
                <a:buClrTx/>
                <a:buSzTx/>
                <a:buFontTx/>
                <a:buNone/>
              </a:pPr>
              <a:t>14</a:t>
            </a:fld>
            <a:endParaRPr lang="en-US" altLang="zh-CN" sz="1200"/>
          </a:p>
        </p:txBody>
      </p:sp>
      <p:sp>
        <p:nvSpPr>
          <p:cNvPr id="6" name="标题 1"/>
          <p:cNvSpPr txBox="1">
            <a:spLocks/>
          </p:cNvSpPr>
          <p:nvPr/>
        </p:nvSpPr>
        <p:spPr>
          <a:xfrm>
            <a:off x="609600" y="419894"/>
            <a:ext cx="8229600" cy="1151718"/>
          </a:xfrm>
          <a:prstGeom prst="rect">
            <a:avLst/>
          </a:prstGeom>
        </p:spPr>
        <p:txBody>
          <a:bodyPr anchor="ctr">
            <a:normAutofit/>
          </a:bodyPr>
          <a:lstStyle/>
          <a:p>
            <a:pPr marL="484632" eaLnBrk="1" fontAlgn="auto" hangingPunct="1">
              <a:spcAft>
                <a:spcPts val="0"/>
              </a:spcAft>
              <a:defRPr/>
            </a:pPr>
            <a:r>
              <a:rPr lang="en-US" altLang="zh-CN" sz="420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rPr>
              <a:t>Index Histogram Matching</a:t>
            </a:r>
            <a:endParaRPr lang="zh-CN" altLang="en-US" sz="420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endParaRPr>
          </a:p>
        </p:txBody>
      </p:sp>
      <p:pic>
        <p:nvPicPr>
          <p:cNvPr id="297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0" y="2357438"/>
            <a:ext cx="4357688"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4857750"/>
            <a:ext cx="21939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88" y="5643563"/>
            <a:ext cx="293846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Benefits of position and index histogram matching</a:t>
            </a:r>
            <a:endParaRPr lang="zh-CN" altLang="en-US" dirty="0"/>
          </a:p>
        </p:txBody>
      </p:sp>
      <p:sp>
        <p:nvSpPr>
          <p:cNvPr id="30723"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AD0FB8F0-241F-4F16-A2FF-B1F8E97FC235}" type="slidenum">
              <a:rPr lang="en-US" altLang="zh-CN" sz="1200"/>
              <a:pPr>
                <a:spcBef>
                  <a:spcPct val="0"/>
                </a:spcBef>
                <a:buClrTx/>
                <a:buSzTx/>
                <a:buFontTx/>
                <a:buNone/>
              </a:pPr>
              <a:t>15</a:t>
            </a:fld>
            <a:endParaRPr lang="en-US" altLang="zh-CN" sz="1200"/>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071688"/>
            <a:ext cx="8829675"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Results</a:t>
            </a:r>
            <a:endParaRPr lang="zh-CN" altLang="en-US" dirty="0"/>
          </a:p>
        </p:txBody>
      </p:sp>
      <p:sp>
        <p:nvSpPr>
          <p:cNvPr id="3" name="内容占位符 2"/>
          <p:cNvSpPr>
            <a:spLocks noGrp="1"/>
          </p:cNvSpPr>
          <p:nvPr>
            <p:ph idx="1"/>
          </p:nvPr>
        </p:nvSpPr>
        <p:spPr>
          <a:xfrm>
            <a:off x="457200" y="1882775"/>
            <a:ext cx="8229600" cy="4689475"/>
          </a:xfrm>
        </p:spPr>
        <p:txBody>
          <a:bodyPr/>
          <a:lstStyle/>
          <a:p>
            <a:pPr eaLnBrk="1" hangingPunct="1"/>
            <a:r>
              <a:rPr lang="en-US" altLang="zh-CN" sz="2800" smtClean="0"/>
              <a:t>Implemented using C++, taking 5 to 10 minutes for 128^3 solid textures on a 2.2 GHz CPU</a:t>
            </a:r>
          </a:p>
          <a:p>
            <a:pPr lvl="1" eaLnBrk="1" hangingPunct="1"/>
            <a:r>
              <a:rPr lang="en-US" altLang="zh-CN" sz="2400" smtClean="0"/>
              <a:t>3 levels synthesis pyramid</a:t>
            </a:r>
          </a:p>
          <a:p>
            <a:pPr lvl="1" eaLnBrk="1" hangingPunct="1"/>
            <a:r>
              <a:rPr lang="en-US" altLang="zh-CN" sz="2400" smtClean="0"/>
              <a:t>8*8 neighborhood for the lower two levels, and 6*6 for the highest one</a:t>
            </a:r>
          </a:p>
          <a:p>
            <a:pPr lvl="1" eaLnBrk="1" hangingPunct="1"/>
            <a:r>
              <a:rPr lang="en-US" altLang="zh-CN" sz="2400" smtClean="0"/>
              <a:t>Faster than </a:t>
            </a:r>
            <a:r>
              <a:rPr lang="en-US" altLang="zh-CN" sz="2400" i="1" smtClean="0"/>
              <a:t>Kopf et al. </a:t>
            </a:r>
            <a:r>
              <a:rPr lang="en-US" altLang="zh-CN" sz="2400" smtClean="0"/>
              <a:t>[2007] (10 to 90 minutes)</a:t>
            </a:r>
          </a:p>
          <a:p>
            <a:pPr eaLnBrk="1" hangingPunct="1"/>
            <a:r>
              <a:rPr lang="en-US" altLang="zh-CN" sz="2800" smtClean="0"/>
              <a:t>Produces better results than previous methods</a:t>
            </a:r>
          </a:p>
          <a:p>
            <a:pPr lvl="1" eaLnBrk="1" hangingPunct="1"/>
            <a:r>
              <a:rPr lang="en-US" altLang="zh-CN" sz="2400" smtClean="0"/>
              <a:t>Avoid color blurry</a:t>
            </a:r>
          </a:p>
          <a:p>
            <a:pPr lvl="1" eaLnBrk="1" hangingPunct="1"/>
            <a:r>
              <a:rPr lang="en-US" altLang="zh-CN" sz="2400" smtClean="0"/>
              <a:t>Not only color histogram but also the various texture structures are efficiently preserved</a:t>
            </a:r>
            <a:endParaRPr lang="zh-CN" altLang="en-US" sz="2400" smtClean="0"/>
          </a:p>
        </p:txBody>
      </p:sp>
      <p:sp>
        <p:nvSpPr>
          <p:cNvPr id="317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BBCD0C91-F188-43CF-A9A2-4423BC850DF4}" type="slidenum">
              <a:rPr lang="en-US" altLang="zh-CN" sz="1200"/>
              <a:pPr>
                <a:spcBef>
                  <a:spcPct val="0"/>
                </a:spcBef>
                <a:buClrTx/>
                <a:buSzTx/>
                <a:buFontTx/>
                <a:buNone/>
              </a:pPr>
              <a:t>16</a:t>
            </a:fld>
            <a:endParaRPr lang="en-US" altLang="zh-CN" sz="12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Surface Results</a:t>
            </a:r>
            <a:endParaRPr lang="zh-CN" altLang="en-US" dirty="0">
              <a:solidFill>
                <a:schemeClr val="accent1">
                  <a:tint val="83000"/>
                  <a:satMod val="150000"/>
                </a:schemeClr>
              </a:solidFill>
            </a:endParaRPr>
          </a:p>
        </p:txBody>
      </p:sp>
      <p:sp>
        <p:nvSpPr>
          <p:cNvPr id="3277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AA1EF335-BE60-435B-B47B-E2E787699D08}" type="slidenum">
              <a:rPr lang="en-US" altLang="zh-CN" sz="1200"/>
              <a:pPr>
                <a:spcBef>
                  <a:spcPct val="0"/>
                </a:spcBef>
                <a:buClrTx/>
                <a:buSzTx/>
                <a:buFontTx/>
                <a:buNone/>
              </a:pPr>
              <a:t>17</a:t>
            </a:fld>
            <a:endParaRPr lang="en-US" altLang="zh-CN" sz="1200"/>
          </a:p>
        </p:txBody>
      </p:sp>
      <p:pic>
        <p:nvPicPr>
          <p:cNvPr id="3277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293813"/>
            <a:ext cx="7858125"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Interior Result</a:t>
            </a:r>
            <a:endParaRPr lang="zh-CN" altLang="en-US" dirty="0">
              <a:solidFill>
                <a:schemeClr val="accent1">
                  <a:tint val="83000"/>
                  <a:satMod val="150000"/>
                </a:schemeClr>
              </a:solidFill>
            </a:endParaRPr>
          </a:p>
        </p:txBody>
      </p:sp>
      <p:sp>
        <p:nvSpPr>
          <p:cNvPr id="33795"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DB6EF546-DC9A-4B3D-BBD1-3ABC8ABE61C7}" type="slidenum">
              <a:rPr lang="en-US" altLang="zh-CN" sz="1200"/>
              <a:pPr>
                <a:spcBef>
                  <a:spcPct val="0"/>
                </a:spcBef>
                <a:buClrTx/>
                <a:buSzTx/>
                <a:buFontTx/>
                <a:buNone/>
              </a:pPr>
              <a:t>18</a:t>
            </a:fld>
            <a:endParaRPr lang="en-US" altLang="zh-CN" sz="1200"/>
          </a:p>
        </p:txBody>
      </p:sp>
      <p:pic>
        <p:nvPicPr>
          <p:cNvPr id="24582" name="Picture 2" descr="E:\已完成的资料\CAD GRAPHICS 2009\result\inner\b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1357313"/>
            <a:ext cx="5214937"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4" descr="E:\已完成的资料\CAD GRAPHICS 2009\result\inner\64brick_fea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47148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5" descr="E:\已完成的资料\CAD GRAPHICS 2009\result\inner\64brick_exempl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8" y="47148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Box 10"/>
          <p:cNvSpPr txBox="1">
            <a:spLocks noChangeArrowheads="1"/>
          </p:cNvSpPr>
          <p:nvPr/>
        </p:nvSpPr>
        <p:spPr bwMode="auto">
          <a:xfrm>
            <a:off x="71438" y="5500688"/>
            <a:ext cx="1214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Exemplar</a:t>
            </a:r>
            <a:endParaRPr lang="zh-CN" altLang="en-US" sz="1800">
              <a:ea typeface="黑体" panose="02010609060101010101" pitchFamily="49" charset="-122"/>
            </a:endParaRPr>
          </a:p>
        </p:txBody>
      </p:sp>
      <p:sp>
        <p:nvSpPr>
          <p:cNvPr id="33800" name="TextBox 11"/>
          <p:cNvSpPr txBox="1">
            <a:spLocks noChangeArrowheads="1"/>
          </p:cNvSpPr>
          <p:nvPr/>
        </p:nvSpPr>
        <p:spPr bwMode="auto">
          <a:xfrm>
            <a:off x="1357313" y="5500688"/>
            <a:ext cx="1500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Feature map</a:t>
            </a:r>
            <a:endParaRPr lang="zh-CN" altLang="en-US" sz="1800">
              <a:ea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sz="4000" dirty="0" smtClean="0">
                <a:solidFill>
                  <a:schemeClr val="accent1">
                    <a:tint val="83000"/>
                    <a:satMod val="150000"/>
                  </a:schemeClr>
                </a:solidFill>
              </a:rPr>
              <a:t>Complicated Structure Modeling</a:t>
            </a:r>
            <a:endParaRPr lang="zh-CN" altLang="en-US" sz="4000" dirty="0">
              <a:solidFill>
                <a:schemeClr val="accent1">
                  <a:tint val="83000"/>
                  <a:satMod val="150000"/>
                </a:schemeClr>
              </a:solidFill>
            </a:endParaRPr>
          </a:p>
        </p:txBody>
      </p:sp>
      <p:sp>
        <p:nvSpPr>
          <p:cNvPr id="3481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AC9B3E04-863E-4E46-9368-86723BE714C5}" type="slidenum">
              <a:rPr lang="en-US" altLang="zh-CN" sz="1200"/>
              <a:pPr>
                <a:spcBef>
                  <a:spcPct val="0"/>
                </a:spcBef>
                <a:buClrTx/>
                <a:buSzTx/>
                <a:buFontTx/>
                <a:buNone/>
              </a:pPr>
              <a:t>19</a:t>
            </a:fld>
            <a:endParaRPr lang="en-US" altLang="zh-CN" sz="1200"/>
          </a:p>
        </p:txBody>
      </p:sp>
      <p:pic>
        <p:nvPicPr>
          <p:cNvPr id="34820" name="Picture 2" descr="E:\research\structure_modeling\structure_modeling\pic1_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4714875"/>
            <a:ext cx="10001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3" descr="E:\workspace\Win\output\c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8" y="1643063"/>
            <a:ext cx="4071937"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8"/>
          <p:cNvSpPr txBox="1">
            <a:spLocks noChangeArrowheads="1"/>
          </p:cNvSpPr>
          <p:nvPr/>
        </p:nvSpPr>
        <p:spPr bwMode="auto">
          <a:xfrm>
            <a:off x="1500188" y="5857875"/>
            <a:ext cx="57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Ex.</a:t>
            </a:r>
            <a:endParaRPr lang="zh-CN" altLang="en-US" sz="1800">
              <a:ea typeface="黑体" panose="02010609060101010101" pitchFamily="49" charset="-122"/>
            </a:endParaRPr>
          </a:p>
        </p:txBody>
      </p:sp>
      <p:sp>
        <p:nvSpPr>
          <p:cNvPr id="34823" name="TextBox 9"/>
          <p:cNvSpPr txBox="1">
            <a:spLocks noChangeArrowheads="1"/>
          </p:cNvSpPr>
          <p:nvPr/>
        </p:nvSpPr>
        <p:spPr bwMode="auto">
          <a:xfrm>
            <a:off x="4071938" y="5845175"/>
            <a:ext cx="1785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Modeling result</a:t>
            </a:r>
            <a:endParaRPr lang="zh-CN" altLang="en-US" sz="1800">
              <a:ea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anim calcmode="lin" valueType="num">
                                      <p:cBhvr additive="base">
                                        <p:cTn id="7" dur="500" fill="hold"/>
                                        <p:tgtEl>
                                          <p:spTgt spid="25607"/>
                                        </p:tgtEl>
                                        <p:attrNameLst>
                                          <p:attrName>ppt_x</p:attrName>
                                        </p:attrNameLst>
                                      </p:cBhvr>
                                      <p:tavLst>
                                        <p:tav tm="0">
                                          <p:val>
                                            <p:strVal val="#ppt_x"/>
                                          </p:val>
                                        </p:tav>
                                        <p:tav tm="100000">
                                          <p:val>
                                            <p:strVal val="#ppt_x"/>
                                          </p:val>
                                        </p:tav>
                                      </p:tavLst>
                                    </p:anim>
                                    <p:anim calcmode="lin" valueType="num">
                                      <p:cBhvr additive="base">
                                        <p:cTn id="8" dur="500" fill="hold"/>
                                        <p:tgtEl>
                                          <p:spTgt spid="256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2876" y="928670"/>
            <a:ext cx="9001156" cy="2643206"/>
          </a:xfrm>
        </p:spPr>
        <p:txBody>
          <a:bodyPr/>
          <a:lstStyle/>
          <a:p>
            <a:pPr marL="484632" indent="0" algn="ctr" eaLnBrk="1" fontAlgn="auto" hangingPunct="1">
              <a:spcBef>
                <a:spcPts val="1200"/>
              </a:spcBef>
              <a:spcAft>
                <a:spcPts val="1200"/>
              </a:spcAft>
              <a:defRPr/>
            </a:pPr>
            <a:r>
              <a:rPr lang="en-US" altLang="zh-CN" sz="3200" b="1" dirty="0" smtClean="0">
                <a:solidFill>
                  <a:schemeClr val="accent1">
                    <a:tint val="83000"/>
                    <a:satMod val="150000"/>
                  </a:schemeClr>
                </a:solidFill>
              </a:rPr>
              <a:t>High Quality </a:t>
            </a:r>
            <a:r>
              <a:rPr altLang="zh-CN" sz="3200" b="1" dirty="0" smtClean="0">
                <a:solidFill>
                  <a:schemeClr val="accent1">
                    <a:tint val="83000"/>
                    <a:satMod val="150000"/>
                  </a:schemeClr>
                </a:solidFill>
              </a:rPr>
              <a:t>Solid Texture Synthesis using</a:t>
            </a:r>
            <a:r>
              <a:rPr lang="en-US" altLang="zh-CN" sz="3200" b="1" dirty="0" smtClean="0">
                <a:solidFill>
                  <a:schemeClr val="accent1">
                    <a:tint val="83000"/>
                    <a:satMod val="150000"/>
                  </a:schemeClr>
                </a:solidFill>
              </a:rPr>
              <a:t/>
            </a:r>
            <a:br>
              <a:rPr lang="en-US" altLang="zh-CN" sz="3200" b="1" dirty="0" smtClean="0">
                <a:solidFill>
                  <a:schemeClr val="accent1">
                    <a:tint val="83000"/>
                    <a:satMod val="150000"/>
                  </a:schemeClr>
                </a:solidFill>
              </a:rPr>
            </a:br>
            <a:r>
              <a:rPr altLang="zh-CN" sz="3200" b="1" dirty="0" smtClean="0">
                <a:solidFill>
                  <a:schemeClr val="accent1">
                    <a:tint val="83000"/>
                    <a:satMod val="150000"/>
                  </a:schemeClr>
                </a:solidFill>
              </a:rPr>
              <a:t>Position</a:t>
            </a:r>
            <a:r>
              <a:rPr lang="en-US" altLang="zh-CN" sz="3200" b="1" dirty="0" smtClean="0">
                <a:solidFill>
                  <a:schemeClr val="accent1">
                    <a:tint val="83000"/>
                    <a:satMod val="150000"/>
                  </a:schemeClr>
                </a:solidFill>
              </a:rPr>
              <a:t> and Index</a:t>
            </a:r>
            <a:r>
              <a:rPr altLang="zh-CN" sz="3200" b="1" dirty="0" smtClean="0">
                <a:solidFill>
                  <a:schemeClr val="accent1">
                    <a:tint val="83000"/>
                    <a:satMod val="150000"/>
                  </a:schemeClr>
                </a:solidFill>
              </a:rPr>
              <a:t> Histogram Matching</a:t>
            </a:r>
            <a:r>
              <a:rPr lang="en-US" altLang="zh-CN" sz="3200" b="1" dirty="0" smtClean="0">
                <a:solidFill>
                  <a:schemeClr val="accent1">
                    <a:tint val="83000"/>
                    <a:satMod val="150000"/>
                  </a:schemeClr>
                </a:solidFill>
              </a:rPr>
              <a:t/>
            </a:r>
            <a:br>
              <a:rPr lang="en-US" altLang="zh-CN" sz="3200" b="1" dirty="0" smtClean="0">
                <a:solidFill>
                  <a:schemeClr val="accent1">
                    <a:tint val="83000"/>
                    <a:satMod val="150000"/>
                  </a:schemeClr>
                </a:solidFill>
              </a:rPr>
            </a:br>
            <a:r>
              <a:rPr lang="en-US" sz="3200" dirty="0" smtClean="0"/>
              <a:t> </a:t>
            </a:r>
            <a:r>
              <a:rPr lang="en-US" sz="1800" dirty="0" smtClean="0"/>
              <a:t>Chen, J. and Wang, B. 2010. High quality solid texture synthesis using position and index histogram matching. </a:t>
            </a:r>
            <a:r>
              <a:rPr lang="en-US" sz="1800" i="1" dirty="0" smtClean="0"/>
              <a:t>Vis. Comput.</a:t>
            </a:r>
            <a:r>
              <a:rPr lang="en-US" sz="1800" dirty="0" smtClean="0"/>
              <a:t> 26, 4 (Apr. 2010), 253-262. </a:t>
            </a:r>
            <a:endParaRPr lang="zh-CN" altLang="en-US" sz="1800" b="1" dirty="0">
              <a:solidFill>
                <a:schemeClr val="accent1">
                  <a:tint val="83000"/>
                  <a:satMod val="150000"/>
                </a:schemeClr>
              </a:solidFill>
            </a:endParaRPr>
          </a:p>
        </p:txBody>
      </p:sp>
      <p:sp>
        <p:nvSpPr>
          <p:cNvPr id="3" name="副标题 2"/>
          <p:cNvSpPr>
            <a:spLocks noGrp="1"/>
          </p:cNvSpPr>
          <p:nvPr>
            <p:ph type="subTitle" idx="1"/>
          </p:nvPr>
        </p:nvSpPr>
        <p:spPr>
          <a:xfrm>
            <a:off x="357158" y="3786190"/>
            <a:ext cx="8429684" cy="1428760"/>
          </a:xfrm>
          <a:ln>
            <a:miter lim="800000"/>
            <a:headEnd/>
            <a:tailEnd/>
          </a:ln>
          <a:extLst/>
        </p:spPr>
        <p:txBody>
          <a:bodyPr>
            <a:normAutofit/>
          </a:bodyPr>
          <a:lstStyle/>
          <a:p>
            <a:pPr algn="ctr" eaLnBrk="1" fontAlgn="auto" hangingPunct="1">
              <a:spcAft>
                <a:spcPts val="1200"/>
              </a:spcAft>
              <a:buFont typeface="Wingdings 2"/>
              <a:buNone/>
              <a:defRPr/>
            </a:pPr>
            <a:r>
              <a:rPr lang="en-US" altLang="zh-CN" dirty="0" smtClean="0"/>
              <a:t>Jiating Chen</a:t>
            </a:r>
            <a:r>
              <a:rPr lang="en-US" altLang="zh-CN" baseline="30000" dirty="0" smtClean="0"/>
              <a:t>1,2</a:t>
            </a:r>
            <a:r>
              <a:rPr lang="en-US" altLang="zh-CN" dirty="0" smtClean="0"/>
              <a:t>, Bin Wang</a:t>
            </a:r>
            <a:r>
              <a:rPr lang="en-US" altLang="zh-CN" baseline="30000" dirty="0" smtClean="0"/>
              <a:t>1</a:t>
            </a:r>
          </a:p>
          <a:p>
            <a:pPr algn="ctr" eaLnBrk="1" fontAlgn="auto" hangingPunct="1">
              <a:spcAft>
                <a:spcPts val="0"/>
              </a:spcAft>
              <a:buFont typeface="Wingdings 2"/>
              <a:buNone/>
              <a:defRPr/>
            </a:pPr>
            <a:r>
              <a:rPr lang="en-US" altLang="zh-CN" sz="2000" b="1" baseline="30000" dirty="0" smtClean="0">
                <a:latin typeface="Times New Roman" pitchFamily="18" charset="0"/>
                <a:cs typeface="Times New Roman" pitchFamily="18" charset="0"/>
              </a:rPr>
              <a:t>1</a:t>
            </a:r>
            <a:r>
              <a:rPr lang="en-US" altLang="zh-CN" sz="2000" b="1" dirty="0" smtClean="0">
                <a:latin typeface="Times New Roman" pitchFamily="18" charset="0"/>
                <a:cs typeface="Times New Roman" pitchFamily="18" charset="0"/>
              </a:rPr>
              <a:t>School of Software, Tsinghua University</a:t>
            </a:r>
          </a:p>
          <a:p>
            <a:pPr algn="ctr" eaLnBrk="1" fontAlgn="auto" hangingPunct="1">
              <a:spcAft>
                <a:spcPts val="0"/>
              </a:spcAft>
              <a:buFont typeface="Wingdings 2"/>
              <a:buNone/>
              <a:defRPr/>
            </a:pPr>
            <a:r>
              <a:rPr lang="en-US" altLang="zh-CN" sz="2000" b="1" baseline="30000" dirty="0" smtClean="0">
                <a:latin typeface="Times New Roman" pitchFamily="18" charset="0"/>
                <a:cs typeface="Times New Roman" pitchFamily="18" charset="0"/>
              </a:rPr>
              <a:t>2</a:t>
            </a:r>
            <a:r>
              <a:rPr lang="en-US" altLang="zh-CN" sz="2000" b="1" dirty="0" smtClean="0">
                <a:latin typeface="Times New Roman" pitchFamily="18" charset="0"/>
                <a:cs typeface="Times New Roman" pitchFamily="18" charset="0"/>
              </a:rPr>
              <a:t>Department of Computer Science and Technology, Tsinghua University</a:t>
            </a:r>
            <a:endParaRPr lang="zh-CN" altLang="en-US" sz="2000" b="1" dirty="0">
              <a:latin typeface="Times New Roman" pitchFamily="18" charset="0"/>
              <a:cs typeface="Times New Roman" pitchFamily="18" charset="0"/>
            </a:endParaRPr>
          </a:p>
        </p:txBody>
      </p:sp>
      <p:sp>
        <p:nvSpPr>
          <p:cNvPr id="16388"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r>
              <a:rPr lang="en-US" altLang="zh-CN" sz="1200" smtClean="0">
                <a:ea typeface="宋体" panose="02010600030101010101" pitchFamily="2" charset="-122"/>
              </a:rPr>
              <a:t>1</a:t>
            </a:r>
            <a:endParaRPr lang="en-US" altLang="zh-CN" sz="1400" b="1" smtClean="0">
              <a:solidFill>
                <a:srgbClr val="FFFFFF"/>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Comparisons</a:t>
            </a:r>
            <a:endParaRPr lang="zh-CN" altLang="en-US" dirty="0">
              <a:solidFill>
                <a:schemeClr val="accent1">
                  <a:tint val="83000"/>
                  <a:satMod val="150000"/>
                </a:schemeClr>
              </a:solidFill>
            </a:endParaRPr>
          </a:p>
        </p:txBody>
      </p:sp>
      <p:sp>
        <p:nvSpPr>
          <p:cNvPr id="3584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D148D0F0-F890-4789-927D-C6C291975D43}" type="slidenum">
              <a:rPr lang="en-US" altLang="zh-CN" sz="1200"/>
              <a:pPr>
                <a:spcBef>
                  <a:spcPct val="0"/>
                </a:spcBef>
                <a:buClrTx/>
                <a:buSzTx/>
                <a:buFontTx/>
                <a:buNone/>
              </a:pPr>
              <a:t>20</a:t>
            </a:fld>
            <a:endParaRPr lang="en-US" altLang="zh-CN" sz="1200"/>
          </a:p>
        </p:txBody>
      </p:sp>
      <p:pic>
        <p:nvPicPr>
          <p:cNvPr id="26630" name="Picture 3" descr="E:\已完成的资料\The Visual Computer\global\tomatoes_exemplar_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2000250"/>
            <a:ext cx="97472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4" descr="E:\已完成的资料\The Visual Computer\global\cuboid-kop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063" y="1357313"/>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5" descr="E:\已完成的资料\The Visual Computer\global\cuboid-our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563" y="1357313"/>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6" descr="E:\已完成的资料\The Visual Computer\global\te_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8688" y="2000250"/>
            <a:ext cx="976312"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7" descr="E:\已完成的资料\The Visual Computer\global\both_resul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7550" y="1357313"/>
            <a:ext cx="16319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8" descr="E:\已完成的资料\The Visual Computer\global\jagnow2_kopf.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0938" y="1357313"/>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9" descr="E:\已完成的资料\The Visual Computer\global\caustic_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 y="5089525"/>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0" descr="E:\已完成的资料\The Visual Computer\global\bub-our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31900" y="3660775"/>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11" descr="E:\已完成的资料\The Visual Computer\global\bub-kopf.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46525" y="3660775"/>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12" descr="E:\已完成的资料\The Visual Computer\global\bub-don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61150" y="3660775"/>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0" name="TextBox 17"/>
          <p:cNvSpPr txBox="1">
            <a:spLocks noChangeArrowheads="1"/>
          </p:cNvSpPr>
          <p:nvPr/>
        </p:nvSpPr>
        <p:spPr bwMode="auto">
          <a:xfrm>
            <a:off x="142875" y="3071813"/>
            <a:ext cx="571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Ex.</a:t>
            </a:r>
            <a:endParaRPr lang="zh-CN" altLang="en-US" sz="1800">
              <a:ea typeface="黑体" panose="02010609060101010101" pitchFamily="49" charset="-122"/>
            </a:endParaRPr>
          </a:p>
        </p:txBody>
      </p:sp>
      <p:sp>
        <p:nvSpPr>
          <p:cNvPr id="26641" name="TextBox 18"/>
          <p:cNvSpPr txBox="1">
            <a:spLocks noChangeArrowheads="1"/>
          </p:cNvSpPr>
          <p:nvPr/>
        </p:nvSpPr>
        <p:spPr bwMode="auto">
          <a:xfrm>
            <a:off x="5000625" y="3059113"/>
            <a:ext cx="571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Ex.</a:t>
            </a:r>
            <a:endParaRPr lang="zh-CN" altLang="en-US" sz="1800">
              <a:ea typeface="黑体" panose="02010609060101010101" pitchFamily="49" charset="-122"/>
            </a:endParaRPr>
          </a:p>
        </p:txBody>
      </p:sp>
      <p:sp>
        <p:nvSpPr>
          <p:cNvPr id="26642" name="TextBox 19"/>
          <p:cNvSpPr txBox="1">
            <a:spLocks noChangeArrowheads="1"/>
          </p:cNvSpPr>
          <p:nvPr/>
        </p:nvSpPr>
        <p:spPr bwMode="auto">
          <a:xfrm>
            <a:off x="285750" y="5988050"/>
            <a:ext cx="57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Ex.</a:t>
            </a:r>
            <a:endParaRPr lang="zh-CN" altLang="en-US" sz="1800">
              <a:ea typeface="黑体" panose="02010609060101010101" pitchFamily="49" charset="-122"/>
            </a:endParaRPr>
          </a:p>
        </p:txBody>
      </p:sp>
      <p:sp>
        <p:nvSpPr>
          <p:cNvPr id="26643" name="TextBox 20"/>
          <p:cNvSpPr txBox="1">
            <a:spLocks noChangeArrowheads="1"/>
          </p:cNvSpPr>
          <p:nvPr/>
        </p:nvSpPr>
        <p:spPr bwMode="auto">
          <a:xfrm>
            <a:off x="1500188" y="3059113"/>
            <a:ext cx="714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Ours</a:t>
            </a:r>
            <a:endParaRPr lang="zh-CN" altLang="en-US" sz="1800">
              <a:ea typeface="黑体" panose="02010609060101010101" pitchFamily="49" charset="-122"/>
            </a:endParaRPr>
          </a:p>
        </p:txBody>
      </p:sp>
      <p:sp>
        <p:nvSpPr>
          <p:cNvPr id="26644" name="TextBox 21"/>
          <p:cNvSpPr txBox="1">
            <a:spLocks noChangeArrowheads="1"/>
          </p:cNvSpPr>
          <p:nvPr/>
        </p:nvSpPr>
        <p:spPr bwMode="auto">
          <a:xfrm>
            <a:off x="6286500" y="3059113"/>
            <a:ext cx="714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Ours</a:t>
            </a:r>
            <a:endParaRPr lang="zh-CN" altLang="en-US" sz="1800">
              <a:ea typeface="黑体" panose="02010609060101010101" pitchFamily="49" charset="-122"/>
            </a:endParaRPr>
          </a:p>
        </p:txBody>
      </p:sp>
      <p:sp>
        <p:nvSpPr>
          <p:cNvPr id="26645" name="TextBox 22"/>
          <p:cNvSpPr txBox="1">
            <a:spLocks noChangeArrowheads="1"/>
          </p:cNvSpPr>
          <p:nvPr/>
        </p:nvSpPr>
        <p:spPr bwMode="auto">
          <a:xfrm>
            <a:off x="1857375" y="6072188"/>
            <a:ext cx="714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Ours</a:t>
            </a:r>
            <a:endParaRPr lang="zh-CN" altLang="en-US" sz="1800">
              <a:ea typeface="黑体" panose="02010609060101010101" pitchFamily="49" charset="-122"/>
            </a:endParaRPr>
          </a:p>
        </p:txBody>
      </p:sp>
      <p:sp>
        <p:nvSpPr>
          <p:cNvPr id="26646" name="TextBox 23"/>
          <p:cNvSpPr txBox="1">
            <a:spLocks noChangeArrowheads="1"/>
          </p:cNvSpPr>
          <p:nvPr/>
        </p:nvSpPr>
        <p:spPr bwMode="auto">
          <a:xfrm>
            <a:off x="2857500" y="3059113"/>
            <a:ext cx="142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Kopf et al.’s</a:t>
            </a:r>
            <a:endParaRPr lang="zh-CN" altLang="en-US" sz="1800">
              <a:ea typeface="黑体" panose="02010609060101010101" pitchFamily="49" charset="-122"/>
            </a:endParaRPr>
          </a:p>
        </p:txBody>
      </p:sp>
      <p:sp>
        <p:nvSpPr>
          <p:cNvPr id="26647" name="TextBox 25"/>
          <p:cNvSpPr txBox="1">
            <a:spLocks noChangeArrowheads="1"/>
          </p:cNvSpPr>
          <p:nvPr/>
        </p:nvSpPr>
        <p:spPr bwMode="auto">
          <a:xfrm>
            <a:off x="7572375" y="3071813"/>
            <a:ext cx="142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Kopf et al.’s</a:t>
            </a:r>
            <a:endParaRPr lang="zh-CN" altLang="en-US" sz="1800">
              <a:ea typeface="黑体" panose="02010609060101010101" pitchFamily="49" charset="-122"/>
            </a:endParaRPr>
          </a:p>
        </p:txBody>
      </p:sp>
      <p:sp>
        <p:nvSpPr>
          <p:cNvPr id="26648" name="TextBox 26"/>
          <p:cNvSpPr txBox="1">
            <a:spLocks noChangeArrowheads="1"/>
          </p:cNvSpPr>
          <p:nvPr/>
        </p:nvSpPr>
        <p:spPr bwMode="auto">
          <a:xfrm>
            <a:off x="4357688" y="6059488"/>
            <a:ext cx="142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Kopf et al.’s</a:t>
            </a:r>
            <a:endParaRPr lang="zh-CN" altLang="en-US" sz="1800">
              <a:ea typeface="黑体" panose="02010609060101010101" pitchFamily="49" charset="-122"/>
            </a:endParaRPr>
          </a:p>
        </p:txBody>
      </p:sp>
      <p:sp>
        <p:nvSpPr>
          <p:cNvPr id="26649" name="TextBox 27"/>
          <p:cNvSpPr txBox="1">
            <a:spLocks noChangeArrowheads="1"/>
          </p:cNvSpPr>
          <p:nvPr/>
        </p:nvSpPr>
        <p:spPr bwMode="auto">
          <a:xfrm>
            <a:off x="7143750" y="6072188"/>
            <a:ext cx="1500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Dong et al.’s</a:t>
            </a:r>
            <a:endParaRPr lang="zh-CN" altLang="en-US" sz="1800">
              <a:ea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blinds(horizontal)">
                                      <p:cBhvr>
                                        <p:cTn id="7" dur="500"/>
                                        <p:tgtEl>
                                          <p:spTgt spid="26630"/>
                                        </p:tgtEl>
                                      </p:cBhvr>
                                    </p:animEffect>
                                  </p:childTnLst>
                                </p:cTn>
                              </p:par>
                              <p:par>
                                <p:cTn id="8" presetID="3" presetClass="entr" presetSubtype="10" fill="hold" nodeType="withEffect">
                                  <p:stCondLst>
                                    <p:cond delay="0"/>
                                  </p:stCondLst>
                                  <p:childTnLst>
                                    <p:set>
                                      <p:cBhvr>
                                        <p:cTn id="9" dur="1" fill="hold">
                                          <p:stCondLst>
                                            <p:cond delay="0"/>
                                          </p:stCondLst>
                                        </p:cTn>
                                        <p:tgtEl>
                                          <p:spTgt spid="26631"/>
                                        </p:tgtEl>
                                        <p:attrNameLst>
                                          <p:attrName>style.visibility</p:attrName>
                                        </p:attrNameLst>
                                      </p:cBhvr>
                                      <p:to>
                                        <p:strVal val="visible"/>
                                      </p:to>
                                    </p:set>
                                    <p:animEffect transition="in" filter="blinds(horizontal)">
                                      <p:cBhvr>
                                        <p:cTn id="10" dur="500"/>
                                        <p:tgtEl>
                                          <p:spTgt spid="26631"/>
                                        </p:tgtEl>
                                      </p:cBhvr>
                                    </p:animEffect>
                                  </p:childTnLst>
                                </p:cTn>
                              </p:par>
                              <p:par>
                                <p:cTn id="11" presetID="3" presetClass="entr" presetSubtype="10" fill="hold" nodeType="withEffect">
                                  <p:stCondLst>
                                    <p:cond delay="0"/>
                                  </p:stCondLst>
                                  <p:childTnLst>
                                    <p:set>
                                      <p:cBhvr>
                                        <p:cTn id="12" dur="1" fill="hold">
                                          <p:stCondLst>
                                            <p:cond delay="0"/>
                                          </p:stCondLst>
                                        </p:cTn>
                                        <p:tgtEl>
                                          <p:spTgt spid="26632"/>
                                        </p:tgtEl>
                                        <p:attrNameLst>
                                          <p:attrName>style.visibility</p:attrName>
                                        </p:attrNameLst>
                                      </p:cBhvr>
                                      <p:to>
                                        <p:strVal val="visible"/>
                                      </p:to>
                                    </p:set>
                                    <p:animEffect transition="in" filter="blinds(horizontal)">
                                      <p:cBhvr>
                                        <p:cTn id="13" dur="500"/>
                                        <p:tgtEl>
                                          <p:spTgt spid="266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6640"/>
                                        </p:tgtEl>
                                        <p:attrNameLst>
                                          <p:attrName>style.visibility</p:attrName>
                                        </p:attrNameLst>
                                      </p:cBhvr>
                                      <p:to>
                                        <p:strVal val="visible"/>
                                      </p:to>
                                    </p:set>
                                    <p:animEffect transition="in" filter="blinds(horizontal)">
                                      <p:cBhvr>
                                        <p:cTn id="16" dur="500"/>
                                        <p:tgtEl>
                                          <p:spTgt spid="2664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6643"/>
                                        </p:tgtEl>
                                        <p:attrNameLst>
                                          <p:attrName>style.visibility</p:attrName>
                                        </p:attrNameLst>
                                      </p:cBhvr>
                                      <p:to>
                                        <p:strVal val="visible"/>
                                      </p:to>
                                    </p:set>
                                    <p:animEffect transition="in" filter="blinds(horizontal)">
                                      <p:cBhvr>
                                        <p:cTn id="19" dur="500"/>
                                        <p:tgtEl>
                                          <p:spTgt spid="2664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6646"/>
                                        </p:tgtEl>
                                        <p:attrNameLst>
                                          <p:attrName>style.visibility</p:attrName>
                                        </p:attrNameLst>
                                      </p:cBhvr>
                                      <p:to>
                                        <p:strVal val="visible"/>
                                      </p:to>
                                    </p:set>
                                    <p:animEffect transition="in" filter="blinds(horizontal)">
                                      <p:cBhvr>
                                        <p:cTn id="22" dur="500"/>
                                        <p:tgtEl>
                                          <p:spTgt spid="266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6633"/>
                                        </p:tgtEl>
                                        <p:attrNameLst>
                                          <p:attrName>style.visibility</p:attrName>
                                        </p:attrNameLst>
                                      </p:cBhvr>
                                      <p:to>
                                        <p:strVal val="visible"/>
                                      </p:to>
                                    </p:set>
                                    <p:animEffect transition="in" filter="box(in)">
                                      <p:cBhvr>
                                        <p:cTn id="27" dur="500"/>
                                        <p:tgtEl>
                                          <p:spTgt spid="26633"/>
                                        </p:tgtEl>
                                      </p:cBhvr>
                                    </p:animEffect>
                                  </p:childTnLst>
                                </p:cTn>
                              </p:par>
                              <p:par>
                                <p:cTn id="28" presetID="4" presetClass="entr" presetSubtype="16" fill="hold" nodeType="withEffect">
                                  <p:stCondLst>
                                    <p:cond delay="0"/>
                                  </p:stCondLst>
                                  <p:childTnLst>
                                    <p:set>
                                      <p:cBhvr>
                                        <p:cTn id="29" dur="1" fill="hold">
                                          <p:stCondLst>
                                            <p:cond delay="0"/>
                                          </p:stCondLst>
                                        </p:cTn>
                                        <p:tgtEl>
                                          <p:spTgt spid="26634"/>
                                        </p:tgtEl>
                                        <p:attrNameLst>
                                          <p:attrName>style.visibility</p:attrName>
                                        </p:attrNameLst>
                                      </p:cBhvr>
                                      <p:to>
                                        <p:strVal val="visible"/>
                                      </p:to>
                                    </p:set>
                                    <p:animEffect transition="in" filter="box(in)">
                                      <p:cBhvr>
                                        <p:cTn id="30" dur="500"/>
                                        <p:tgtEl>
                                          <p:spTgt spid="26634"/>
                                        </p:tgtEl>
                                      </p:cBhvr>
                                    </p:animEffect>
                                  </p:childTnLst>
                                </p:cTn>
                              </p:par>
                              <p:par>
                                <p:cTn id="31" presetID="4" presetClass="entr" presetSubtype="16" fill="hold" nodeType="withEffect">
                                  <p:stCondLst>
                                    <p:cond delay="0"/>
                                  </p:stCondLst>
                                  <p:childTnLst>
                                    <p:set>
                                      <p:cBhvr>
                                        <p:cTn id="32" dur="1" fill="hold">
                                          <p:stCondLst>
                                            <p:cond delay="0"/>
                                          </p:stCondLst>
                                        </p:cTn>
                                        <p:tgtEl>
                                          <p:spTgt spid="26635"/>
                                        </p:tgtEl>
                                        <p:attrNameLst>
                                          <p:attrName>style.visibility</p:attrName>
                                        </p:attrNameLst>
                                      </p:cBhvr>
                                      <p:to>
                                        <p:strVal val="visible"/>
                                      </p:to>
                                    </p:set>
                                    <p:animEffect transition="in" filter="box(in)">
                                      <p:cBhvr>
                                        <p:cTn id="33" dur="500"/>
                                        <p:tgtEl>
                                          <p:spTgt spid="26635"/>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6641"/>
                                        </p:tgtEl>
                                        <p:attrNameLst>
                                          <p:attrName>style.visibility</p:attrName>
                                        </p:attrNameLst>
                                      </p:cBhvr>
                                      <p:to>
                                        <p:strVal val="visible"/>
                                      </p:to>
                                    </p:set>
                                    <p:animEffect transition="in" filter="box(in)">
                                      <p:cBhvr>
                                        <p:cTn id="36" dur="500"/>
                                        <p:tgtEl>
                                          <p:spTgt spid="26641"/>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26644"/>
                                        </p:tgtEl>
                                        <p:attrNameLst>
                                          <p:attrName>style.visibility</p:attrName>
                                        </p:attrNameLst>
                                      </p:cBhvr>
                                      <p:to>
                                        <p:strVal val="visible"/>
                                      </p:to>
                                    </p:set>
                                    <p:animEffect transition="in" filter="box(in)">
                                      <p:cBhvr>
                                        <p:cTn id="39" dur="500"/>
                                        <p:tgtEl>
                                          <p:spTgt spid="26644"/>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26647"/>
                                        </p:tgtEl>
                                        <p:attrNameLst>
                                          <p:attrName>style.visibility</p:attrName>
                                        </p:attrNameLst>
                                      </p:cBhvr>
                                      <p:to>
                                        <p:strVal val="visible"/>
                                      </p:to>
                                    </p:set>
                                    <p:animEffect transition="in" filter="box(in)">
                                      <p:cBhvr>
                                        <p:cTn id="42" dur="500"/>
                                        <p:tgtEl>
                                          <p:spTgt spid="2664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6636"/>
                                        </p:tgtEl>
                                        <p:attrNameLst>
                                          <p:attrName>style.visibility</p:attrName>
                                        </p:attrNameLst>
                                      </p:cBhvr>
                                      <p:to>
                                        <p:strVal val="visible"/>
                                      </p:to>
                                    </p:set>
                                    <p:anim calcmode="lin" valueType="num">
                                      <p:cBhvr additive="base">
                                        <p:cTn id="47" dur="500" fill="hold"/>
                                        <p:tgtEl>
                                          <p:spTgt spid="26636"/>
                                        </p:tgtEl>
                                        <p:attrNameLst>
                                          <p:attrName>ppt_x</p:attrName>
                                        </p:attrNameLst>
                                      </p:cBhvr>
                                      <p:tavLst>
                                        <p:tav tm="0">
                                          <p:val>
                                            <p:strVal val="#ppt_x"/>
                                          </p:val>
                                        </p:tav>
                                        <p:tav tm="100000">
                                          <p:val>
                                            <p:strVal val="#ppt_x"/>
                                          </p:val>
                                        </p:tav>
                                      </p:tavLst>
                                    </p:anim>
                                    <p:anim calcmode="lin" valueType="num">
                                      <p:cBhvr additive="base">
                                        <p:cTn id="48" dur="500" fill="hold"/>
                                        <p:tgtEl>
                                          <p:spTgt spid="2663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6637"/>
                                        </p:tgtEl>
                                        <p:attrNameLst>
                                          <p:attrName>style.visibility</p:attrName>
                                        </p:attrNameLst>
                                      </p:cBhvr>
                                      <p:to>
                                        <p:strVal val="visible"/>
                                      </p:to>
                                    </p:set>
                                    <p:anim calcmode="lin" valueType="num">
                                      <p:cBhvr additive="base">
                                        <p:cTn id="51" dur="500" fill="hold"/>
                                        <p:tgtEl>
                                          <p:spTgt spid="26637"/>
                                        </p:tgtEl>
                                        <p:attrNameLst>
                                          <p:attrName>ppt_x</p:attrName>
                                        </p:attrNameLst>
                                      </p:cBhvr>
                                      <p:tavLst>
                                        <p:tav tm="0">
                                          <p:val>
                                            <p:strVal val="#ppt_x"/>
                                          </p:val>
                                        </p:tav>
                                        <p:tav tm="100000">
                                          <p:val>
                                            <p:strVal val="#ppt_x"/>
                                          </p:val>
                                        </p:tav>
                                      </p:tavLst>
                                    </p:anim>
                                    <p:anim calcmode="lin" valueType="num">
                                      <p:cBhvr additive="base">
                                        <p:cTn id="52" dur="500" fill="hold"/>
                                        <p:tgtEl>
                                          <p:spTgt spid="2663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6638"/>
                                        </p:tgtEl>
                                        <p:attrNameLst>
                                          <p:attrName>style.visibility</p:attrName>
                                        </p:attrNameLst>
                                      </p:cBhvr>
                                      <p:to>
                                        <p:strVal val="visible"/>
                                      </p:to>
                                    </p:set>
                                    <p:anim calcmode="lin" valueType="num">
                                      <p:cBhvr additive="base">
                                        <p:cTn id="55" dur="500" fill="hold"/>
                                        <p:tgtEl>
                                          <p:spTgt spid="26638"/>
                                        </p:tgtEl>
                                        <p:attrNameLst>
                                          <p:attrName>ppt_x</p:attrName>
                                        </p:attrNameLst>
                                      </p:cBhvr>
                                      <p:tavLst>
                                        <p:tav tm="0">
                                          <p:val>
                                            <p:strVal val="#ppt_x"/>
                                          </p:val>
                                        </p:tav>
                                        <p:tav tm="100000">
                                          <p:val>
                                            <p:strVal val="#ppt_x"/>
                                          </p:val>
                                        </p:tav>
                                      </p:tavLst>
                                    </p:anim>
                                    <p:anim calcmode="lin" valueType="num">
                                      <p:cBhvr additive="base">
                                        <p:cTn id="56" dur="500" fill="hold"/>
                                        <p:tgtEl>
                                          <p:spTgt spid="2663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639"/>
                                        </p:tgtEl>
                                        <p:attrNameLst>
                                          <p:attrName>style.visibility</p:attrName>
                                        </p:attrNameLst>
                                      </p:cBhvr>
                                      <p:to>
                                        <p:strVal val="visible"/>
                                      </p:to>
                                    </p:set>
                                    <p:anim calcmode="lin" valueType="num">
                                      <p:cBhvr additive="base">
                                        <p:cTn id="59" dur="500" fill="hold"/>
                                        <p:tgtEl>
                                          <p:spTgt spid="26639"/>
                                        </p:tgtEl>
                                        <p:attrNameLst>
                                          <p:attrName>ppt_x</p:attrName>
                                        </p:attrNameLst>
                                      </p:cBhvr>
                                      <p:tavLst>
                                        <p:tav tm="0">
                                          <p:val>
                                            <p:strVal val="#ppt_x"/>
                                          </p:val>
                                        </p:tav>
                                        <p:tav tm="100000">
                                          <p:val>
                                            <p:strVal val="#ppt_x"/>
                                          </p:val>
                                        </p:tav>
                                      </p:tavLst>
                                    </p:anim>
                                    <p:anim calcmode="lin" valueType="num">
                                      <p:cBhvr additive="base">
                                        <p:cTn id="60" dur="500" fill="hold"/>
                                        <p:tgtEl>
                                          <p:spTgt spid="266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642"/>
                                        </p:tgtEl>
                                        <p:attrNameLst>
                                          <p:attrName>style.visibility</p:attrName>
                                        </p:attrNameLst>
                                      </p:cBhvr>
                                      <p:to>
                                        <p:strVal val="visible"/>
                                      </p:to>
                                    </p:set>
                                    <p:anim calcmode="lin" valueType="num">
                                      <p:cBhvr additive="base">
                                        <p:cTn id="63" dur="500" fill="hold"/>
                                        <p:tgtEl>
                                          <p:spTgt spid="26642"/>
                                        </p:tgtEl>
                                        <p:attrNameLst>
                                          <p:attrName>ppt_x</p:attrName>
                                        </p:attrNameLst>
                                      </p:cBhvr>
                                      <p:tavLst>
                                        <p:tav tm="0">
                                          <p:val>
                                            <p:strVal val="#ppt_x"/>
                                          </p:val>
                                        </p:tav>
                                        <p:tav tm="100000">
                                          <p:val>
                                            <p:strVal val="#ppt_x"/>
                                          </p:val>
                                        </p:tav>
                                      </p:tavLst>
                                    </p:anim>
                                    <p:anim calcmode="lin" valueType="num">
                                      <p:cBhvr additive="base">
                                        <p:cTn id="64" dur="500" fill="hold"/>
                                        <p:tgtEl>
                                          <p:spTgt spid="2664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645"/>
                                        </p:tgtEl>
                                        <p:attrNameLst>
                                          <p:attrName>style.visibility</p:attrName>
                                        </p:attrNameLst>
                                      </p:cBhvr>
                                      <p:to>
                                        <p:strVal val="visible"/>
                                      </p:to>
                                    </p:set>
                                    <p:anim calcmode="lin" valueType="num">
                                      <p:cBhvr additive="base">
                                        <p:cTn id="67" dur="500" fill="hold"/>
                                        <p:tgtEl>
                                          <p:spTgt spid="26645"/>
                                        </p:tgtEl>
                                        <p:attrNameLst>
                                          <p:attrName>ppt_x</p:attrName>
                                        </p:attrNameLst>
                                      </p:cBhvr>
                                      <p:tavLst>
                                        <p:tav tm="0">
                                          <p:val>
                                            <p:strVal val="#ppt_x"/>
                                          </p:val>
                                        </p:tav>
                                        <p:tav tm="100000">
                                          <p:val>
                                            <p:strVal val="#ppt_x"/>
                                          </p:val>
                                        </p:tav>
                                      </p:tavLst>
                                    </p:anim>
                                    <p:anim calcmode="lin" valueType="num">
                                      <p:cBhvr additive="base">
                                        <p:cTn id="68" dur="500" fill="hold"/>
                                        <p:tgtEl>
                                          <p:spTgt spid="2664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6648"/>
                                        </p:tgtEl>
                                        <p:attrNameLst>
                                          <p:attrName>style.visibility</p:attrName>
                                        </p:attrNameLst>
                                      </p:cBhvr>
                                      <p:to>
                                        <p:strVal val="visible"/>
                                      </p:to>
                                    </p:set>
                                    <p:anim calcmode="lin" valueType="num">
                                      <p:cBhvr additive="base">
                                        <p:cTn id="71" dur="500" fill="hold"/>
                                        <p:tgtEl>
                                          <p:spTgt spid="26648"/>
                                        </p:tgtEl>
                                        <p:attrNameLst>
                                          <p:attrName>ppt_x</p:attrName>
                                        </p:attrNameLst>
                                      </p:cBhvr>
                                      <p:tavLst>
                                        <p:tav tm="0">
                                          <p:val>
                                            <p:strVal val="#ppt_x"/>
                                          </p:val>
                                        </p:tav>
                                        <p:tav tm="100000">
                                          <p:val>
                                            <p:strVal val="#ppt_x"/>
                                          </p:val>
                                        </p:tav>
                                      </p:tavLst>
                                    </p:anim>
                                    <p:anim calcmode="lin" valueType="num">
                                      <p:cBhvr additive="base">
                                        <p:cTn id="72" dur="500" fill="hold"/>
                                        <p:tgtEl>
                                          <p:spTgt spid="2664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6649"/>
                                        </p:tgtEl>
                                        <p:attrNameLst>
                                          <p:attrName>style.visibility</p:attrName>
                                        </p:attrNameLst>
                                      </p:cBhvr>
                                      <p:to>
                                        <p:strVal val="visible"/>
                                      </p:to>
                                    </p:set>
                                    <p:anim calcmode="lin" valueType="num">
                                      <p:cBhvr additive="base">
                                        <p:cTn id="75" dur="500" fill="hold"/>
                                        <p:tgtEl>
                                          <p:spTgt spid="26649"/>
                                        </p:tgtEl>
                                        <p:attrNameLst>
                                          <p:attrName>ppt_x</p:attrName>
                                        </p:attrNameLst>
                                      </p:cBhvr>
                                      <p:tavLst>
                                        <p:tav tm="0">
                                          <p:val>
                                            <p:strVal val="#ppt_x"/>
                                          </p:val>
                                        </p:tav>
                                        <p:tav tm="100000">
                                          <p:val>
                                            <p:strVal val="#ppt_x"/>
                                          </p:val>
                                        </p:tav>
                                      </p:tavLst>
                                    </p:anim>
                                    <p:anim calcmode="lin" valueType="num">
                                      <p:cBhvr additive="base">
                                        <p:cTn id="76" dur="500" fill="hold"/>
                                        <p:tgtEl>
                                          <p:spTgt spid="266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0" grpId="0"/>
      <p:bldP spid="26641" grpId="0"/>
      <p:bldP spid="26642" grpId="0"/>
      <p:bldP spid="26643" grpId="0"/>
      <p:bldP spid="26644" grpId="0"/>
      <p:bldP spid="26645" grpId="0"/>
      <p:bldP spid="26646" grpId="0"/>
      <p:bldP spid="26647" grpId="0"/>
      <p:bldP spid="26648" grpId="0"/>
      <p:bldP spid="266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Comparisons: without feature map</a:t>
            </a:r>
            <a:endParaRPr lang="zh-CN" altLang="en-US" dirty="0">
              <a:solidFill>
                <a:schemeClr val="accent1">
                  <a:tint val="83000"/>
                  <a:satMod val="150000"/>
                </a:schemeClr>
              </a:solidFill>
            </a:endParaRPr>
          </a:p>
        </p:txBody>
      </p:sp>
      <p:sp>
        <p:nvSpPr>
          <p:cNvPr id="3686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6E78CE58-529C-4BF2-BD39-1E493AD11C72}" type="slidenum">
              <a:rPr lang="en-US" altLang="zh-CN" sz="1200"/>
              <a:pPr>
                <a:spcBef>
                  <a:spcPct val="0"/>
                </a:spcBef>
                <a:buClrTx/>
                <a:buSzTx/>
                <a:buFontTx/>
                <a:buNone/>
              </a:pPr>
              <a:t>21</a:t>
            </a:fld>
            <a:endParaRPr lang="en-US" altLang="zh-CN" sz="1200"/>
          </a:p>
        </p:txBody>
      </p:sp>
      <p:pic>
        <p:nvPicPr>
          <p:cNvPr id="36868" name="Picture 2" descr="E:\已完成的资料\The Visual Computer\global\jagnow1_exemplar_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2286000"/>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3" descr="E:\已完成的资料\The Visual Computer\global\cuboid-with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143000"/>
            <a:ext cx="21605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4" descr="E:\已完成的资料\The Visual Computer\global\kopf_without_fea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100" y="3786188"/>
            <a:ext cx="21590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5" descr="E:\已完成的资料\The Visual Computer\global\kopf_fea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025" y="3786188"/>
            <a:ext cx="21590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6" descr="E:\已完成的资料\The Visual Computer\global\do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3563" y="1143000"/>
            <a:ext cx="21605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TextBox 11"/>
          <p:cNvSpPr txBox="1">
            <a:spLocks noChangeArrowheads="1"/>
          </p:cNvSpPr>
          <p:nvPr/>
        </p:nvSpPr>
        <p:spPr bwMode="auto">
          <a:xfrm>
            <a:off x="1017588" y="3487738"/>
            <a:ext cx="571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Ex.</a:t>
            </a:r>
            <a:endParaRPr lang="zh-CN" altLang="en-US" sz="1800">
              <a:ea typeface="黑体" panose="02010609060101010101" pitchFamily="49" charset="-122"/>
            </a:endParaRPr>
          </a:p>
        </p:txBody>
      </p:sp>
      <p:sp>
        <p:nvSpPr>
          <p:cNvPr id="36874" name="TextBox 12"/>
          <p:cNvSpPr txBox="1">
            <a:spLocks noChangeArrowheads="1"/>
          </p:cNvSpPr>
          <p:nvPr/>
        </p:nvSpPr>
        <p:spPr bwMode="auto">
          <a:xfrm>
            <a:off x="2286000" y="3286125"/>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Ours (</a:t>
            </a:r>
            <a:r>
              <a:rPr lang="en-US" altLang="zh-CN" sz="1200">
                <a:ea typeface="黑体" panose="02010609060101010101" pitchFamily="49" charset="-122"/>
              </a:rPr>
              <a:t>Without feature map</a:t>
            </a:r>
            <a:r>
              <a:rPr lang="en-US" altLang="zh-CN" sz="1800">
                <a:ea typeface="黑体" panose="02010609060101010101" pitchFamily="49" charset="-122"/>
              </a:rPr>
              <a:t>)</a:t>
            </a:r>
            <a:endParaRPr lang="zh-CN" altLang="en-US" sz="1800">
              <a:ea typeface="黑体" panose="02010609060101010101" pitchFamily="49" charset="-122"/>
            </a:endParaRPr>
          </a:p>
        </p:txBody>
      </p:sp>
      <p:sp>
        <p:nvSpPr>
          <p:cNvPr id="36875" name="TextBox 13"/>
          <p:cNvSpPr txBox="1">
            <a:spLocks noChangeArrowheads="1"/>
          </p:cNvSpPr>
          <p:nvPr/>
        </p:nvSpPr>
        <p:spPr bwMode="auto">
          <a:xfrm>
            <a:off x="5429250" y="3286125"/>
            <a:ext cx="2857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Dong et al.’s (</a:t>
            </a:r>
            <a:r>
              <a:rPr lang="en-US" altLang="zh-CN" sz="1200">
                <a:ea typeface="黑体" panose="02010609060101010101" pitchFamily="49" charset="-122"/>
              </a:rPr>
              <a:t>With feature map</a:t>
            </a:r>
            <a:r>
              <a:rPr lang="en-US" altLang="zh-CN" sz="1800">
                <a:ea typeface="黑体" panose="02010609060101010101" pitchFamily="49" charset="-122"/>
              </a:rPr>
              <a:t>)</a:t>
            </a:r>
            <a:endParaRPr lang="zh-CN" altLang="en-US" sz="1800">
              <a:ea typeface="黑体" panose="02010609060101010101" pitchFamily="49" charset="-122"/>
            </a:endParaRPr>
          </a:p>
        </p:txBody>
      </p:sp>
      <p:sp>
        <p:nvSpPr>
          <p:cNvPr id="36876" name="TextBox 12"/>
          <p:cNvSpPr txBox="1">
            <a:spLocks noChangeArrowheads="1"/>
          </p:cNvSpPr>
          <p:nvPr/>
        </p:nvSpPr>
        <p:spPr bwMode="auto">
          <a:xfrm>
            <a:off x="2000250" y="6059488"/>
            <a:ext cx="3000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Kopf et al.’s(</a:t>
            </a:r>
            <a:r>
              <a:rPr lang="en-US" altLang="zh-CN" sz="1200">
                <a:ea typeface="黑体" panose="02010609060101010101" pitchFamily="49" charset="-122"/>
              </a:rPr>
              <a:t>Without feature map</a:t>
            </a:r>
            <a:r>
              <a:rPr lang="en-US" altLang="zh-CN" sz="1800">
                <a:ea typeface="黑体" panose="02010609060101010101" pitchFamily="49" charset="-122"/>
              </a:rPr>
              <a:t>)</a:t>
            </a:r>
            <a:endParaRPr lang="zh-CN" altLang="en-US" sz="1800">
              <a:ea typeface="黑体" panose="02010609060101010101" pitchFamily="49" charset="-122"/>
            </a:endParaRPr>
          </a:p>
        </p:txBody>
      </p:sp>
      <p:sp>
        <p:nvSpPr>
          <p:cNvPr id="36877" name="TextBox 13"/>
          <p:cNvSpPr txBox="1">
            <a:spLocks noChangeArrowheads="1"/>
          </p:cNvSpPr>
          <p:nvPr/>
        </p:nvSpPr>
        <p:spPr bwMode="auto">
          <a:xfrm>
            <a:off x="5429250" y="6062663"/>
            <a:ext cx="2857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ea typeface="黑体" panose="02010609060101010101" pitchFamily="49" charset="-122"/>
              </a:rPr>
              <a:t>Kopf et al.’s (</a:t>
            </a:r>
            <a:r>
              <a:rPr lang="en-US" altLang="zh-CN" sz="1200">
                <a:ea typeface="黑体" panose="02010609060101010101" pitchFamily="49" charset="-122"/>
              </a:rPr>
              <a:t>With feature map</a:t>
            </a:r>
            <a:r>
              <a:rPr lang="en-US" altLang="zh-CN" sz="1800">
                <a:ea typeface="黑体" panose="02010609060101010101" pitchFamily="49" charset="-122"/>
              </a:rPr>
              <a:t>)</a:t>
            </a:r>
            <a:endParaRPr lang="zh-CN" altLang="en-US" sz="1800">
              <a:ea typeface="黑体" panose="02010609060101010101" pitchFamily="49"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Conclusions</a:t>
            </a:r>
            <a:endParaRPr lang="zh-CN" altLang="en-US" dirty="0">
              <a:solidFill>
                <a:schemeClr val="accent1">
                  <a:tint val="83000"/>
                  <a:satMod val="150000"/>
                </a:schemeClr>
              </a:solidFill>
            </a:endParaRPr>
          </a:p>
        </p:txBody>
      </p:sp>
      <p:sp>
        <p:nvSpPr>
          <p:cNvPr id="37891" name="内容占位符 2"/>
          <p:cNvSpPr>
            <a:spLocks noGrp="1"/>
          </p:cNvSpPr>
          <p:nvPr>
            <p:ph idx="1"/>
          </p:nvPr>
        </p:nvSpPr>
        <p:spPr>
          <a:xfrm>
            <a:off x="457200" y="1882775"/>
            <a:ext cx="8229600" cy="4572000"/>
          </a:xfrm>
        </p:spPr>
        <p:txBody>
          <a:bodyPr/>
          <a:lstStyle/>
          <a:p>
            <a:pPr eaLnBrk="1" hangingPunct="1"/>
            <a:r>
              <a:rPr lang="en-US" altLang="zh-CN" smtClean="0"/>
              <a:t>A simple but </a:t>
            </a:r>
            <a:r>
              <a:rPr lang="en-US" altLang="zh-CN" smtClean="0">
                <a:ea typeface="宋体" panose="02010600030101010101" pitchFamily="2" charset="-122"/>
              </a:rPr>
              <a:t>effective </a:t>
            </a:r>
            <a:r>
              <a:rPr lang="en-US" altLang="zh-CN" smtClean="0"/>
              <a:t>algorithm for </a:t>
            </a:r>
            <a:r>
              <a:rPr lang="en-US" altLang="zh-CN" b="1" smtClean="0">
                <a:solidFill>
                  <a:srgbClr val="C00000"/>
                </a:solidFill>
              </a:rPr>
              <a:t>high quality</a:t>
            </a:r>
            <a:r>
              <a:rPr lang="en-US" altLang="zh-CN" smtClean="0"/>
              <a:t> solid texture synthesis</a:t>
            </a:r>
          </a:p>
          <a:p>
            <a:pPr lvl="1" eaLnBrk="1" hangingPunct="1"/>
            <a:r>
              <a:rPr lang="en-US" altLang="zh-CN" smtClean="0"/>
              <a:t>Enables most of the pixels in the exemplars to appear equiprobably in the result volume with the position and index histogram matching</a:t>
            </a:r>
          </a:p>
          <a:p>
            <a:pPr lvl="1" eaLnBrk="1" hangingPunct="1"/>
            <a:r>
              <a:rPr lang="en-US" altLang="zh-CN" smtClean="0"/>
              <a:t>Efficiently preserves not only color histogram but also the various texture structures in the results</a:t>
            </a:r>
          </a:p>
          <a:p>
            <a:pPr lvl="1" eaLnBrk="1" hangingPunct="1"/>
            <a:r>
              <a:rPr lang="en-US" altLang="zh-CN" smtClean="0"/>
              <a:t>Outperforms or at least is comparable to the previous solid texture synthesis approaches in terms of the synthesis quality.</a:t>
            </a:r>
            <a:endParaRPr lang="zh-CN" altLang="en-US" smtClean="0"/>
          </a:p>
        </p:txBody>
      </p:sp>
      <p:sp>
        <p:nvSpPr>
          <p:cNvPr id="3789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221E4664-94AF-484E-AD96-BF6C01A71DA4}" type="slidenum">
              <a:rPr lang="en-US" altLang="zh-CN" sz="1200"/>
              <a:pPr>
                <a:spcBef>
                  <a:spcPct val="0"/>
                </a:spcBef>
                <a:buClrTx/>
                <a:buSzTx/>
                <a:buFontTx/>
                <a:buNone/>
              </a:pPr>
              <a:t>22</a:t>
            </a:fld>
            <a:endParaRPr lang="en-US" altLang="zh-CN" sz="12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Acknowledgements</a:t>
            </a:r>
            <a:endParaRPr lang="zh-CN" altLang="en-US" dirty="0">
              <a:solidFill>
                <a:schemeClr val="accent1">
                  <a:tint val="83000"/>
                  <a:satMod val="150000"/>
                </a:schemeClr>
              </a:solidFill>
            </a:endParaRPr>
          </a:p>
        </p:txBody>
      </p:sp>
      <p:sp>
        <p:nvSpPr>
          <p:cNvPr id="38915" name="内容占位符 2"/>
          <p:cNvSpPr>
            <a:spLocks noGrp="1"/>
          </p:cNvSpPr>
          <p:nvPr>
            <p:ph idx="1"/>
          </p:nvPr>
        </p:nvSpPr>
        <p:spPr>
          <a:xfrm>
            <a:off x="457200" y="1882775"/>
            <a:ext cx="8229600" cy="2189163"/>
          </a:xfrm>
        </p:spPr>
        <p:txBody>
          <a:bodyPr/>
          <a:lstStyle/>
          <a:p>
            <a:pPr eaLnBrk="1" hangingPunct="1"/>
            <a:r>
              <a:rPr lang="en-US" altLang="zh-CN" smtClean="0"/>
              <a:t>The anonymous reviewers</a:t>
            </a:r>
          </a:p>
          <a:p>
            <a:pPr eaLnBrk="1" hangingPunct="1"/>
            <a:r>
              <a:rPr lang="en-US" altLang="zh-CN" smtClean="0"/>
              <a:t>Jun-Hai Yong, Fang Yang and Guidu Chen for help on writing</a:t>
            </a:r>
            <a:endParaRPr lang="zh-CN" altLang="en-US" smtClean="0"/>
          </a:p>
        </p:txBody>
      </p:sp>
      <p:sp>
        <p:nvSpPr>
          <p:cNvPr id="3891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431A43B9-7540-4DB9-B73A-E425D0493D20}" type="slidenum">
              <a:rPr lang="en-US" altLang="zh-CN" sz="1200"/>
              <a:pPr>
                <a:spcBef>
                  <a:spcPct val="0"/>
                </a:spcBef>
                <a:buClrTx/>
                <a:buSzTx/>
                <a:buFontTx/>
                <a:buNone/>
              </a:pPr>
              <a:t>23</a:t>
            </a:fld>
            <a:endParaRPr lang="en-US" altLang="zh-CN" sz="1200"/>
          </a:p>
        </p:txBody>
      </p:sp>
      <p:sp>
        <p:nvSpPr>
          <p:cNvPr id="7" name="Rectangle 4"/>
          <p:cNvSpPr txBox="1">
            <a:spLocks noChangeArrowheads="1"/>
          </p:cNvSpPr>
          <p:nvPr/>
        </p:nvSpPr>
        <p:spPr>
          <a:xfrm>
            <a:off x="500034" y="3959239"/>
            <a:ext cx="7772400" cy="1470025"/>
          </a:xfrm>
          <a:prstGeom prst="rect">
            <a:avLst/>
          </a:prstGeom>
        </p:spPr>
        <p:txBody>
          <a:bodyPr anchor="ctr">
            <a:normAutofit/>
          </a:bodyPr>
          <a:lstStyle/>
          <a:p>
            <a:pPr marL="484632" algn="ctr" eaLnBrk="1" fontAlgn="auto" hangingPunct="1">
              <a:spcAft>
                <a:spcPts val="0"/>
              </a:spcAft>
              <a:defRPr/>
            </a:pPr>
            <a:r>
              <a:rPr lang="en-US" altLang="zh-CN" sz="8000" b="1" i="1" dirty="0">
                <a:ln w="6350">
                  <a:solidFill>
                    <a:schemeClr val="accent1">
                      <a:shade val="43000"/>
                    </a:schemeClr>
                  </a:solidFill>
                </a:ln>
                <a:solidFill>
                  <a:schemeClr val="accent1">
                    <a:tint val="83000"/>
                    <a:satMod val="150000"/>
                  </a:schemeClr>
                </a:solidFill>
                <a:latin typeface="Times New Roman" pitchFamily="18" charset="0"/>
                <a:cs typeface="Times New Roman" pitchFamily="18" charset="0"/>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7"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Introduction</a:t>
            </a:r>
            <a:endParaRPr lang="zh-CN" altLang="en-US" dirty="0">
              <a:solidFill>
                <a:schemeClr val="accent1">
                  <a:tint val="83000"/>
                  <a:satMod val="150000"/>
                </a:schemeClr>
              </a:solidFill>
            </a:endParaRPr>
          </a:p>
        </p:txBody>
      </p:sp>
      <p:sp>
        <p:nvSpPr>
          <p:cNvPr id="3" name="内容占位符 2"/>
          <p:cNvSpPr>
            <a:spLocks noGrp="1"/>
          </p:cNvSpPr>
          <p:nvPr>
            <p:ph idx="1"/>
          </p:nvPr>
        </p:nvSpPr>
        <p:spPr>
          <a:xfrm>
            <a:off x="457200" y="1882775"/>
            <a:ext cx="6757988" cy="3117850"/>
          </a:xfrm>
        </p:spPr>
        <p:txBody>
          <a:bodyPr>
            <a:normAutofit fontScale="92500" lnSpcReduction="10000"/>
          </a:bodyPr>
          <a:lstStyle/>
          <a:p>
            <a:pPr marL="448056" indent="-384048" eaLnBrk="1" fontAlgn="auto" hangingPunct="1">
              <a:spcAft>
                <a:spcPts val="0"/>
              </a:spcAft>
              <a:buFont typeface="Wingdings 2"/>
              <a:buChar char=""/>
              <a:defRPr/>
            </a:pPr>
            <a:r>
              <a:rPr lang="en-US" altLang="zh-CN" sz="3200" dirty="0" smtClean="0"/>
              <a:t>Texturing is a core process for modeling surface details in computer graphics applications</a:t>
            </a:r>
          </a:p>
          <a:p>
            <a:pPr marL="822960" lvl="1" eaLnBrk="1" fontAlgn="auto" hangingPunct="1">
              <a:spcAft>
                <a:spcPts val="0"/>
              </a:spcAft>
              <a:buFont typeface="Verdana"/>
              <a:buChar char="›"/>
              <a:defRPr/>
            </a:pPr>
            <a:r>
              <a:rPr lang="en-US" altLang="zh-CN" dirty="0" smtClean="0"/>
              <a:t>Texture mapping</a:t>
            </a:r>
          </a:p>
          <a:p>
            <a:pPr marL="822960" lvl="1" eaLnBrk="1" fontAlgn="auto" hangingPunct="1">
              <a:spcAft>
                <a:spcPts val="0"/>
              </a:spcAft>
              <a:buFont typeface="Verdana"/>
              <a:buChar char="›"/>
              <a:defRPr/>
            </a:pPr>
            <a:r>
              <a:rPr lang="en-US" altLang="zh-CN" dirty="0" smtClean="0"/>
              <a:t>Surface texture synthesis</a:t>
            </a:r>
          </a:p>
          <a:p>
            <a:pPr marL="822960" lvl="1" eaLnBrk="1" fontAlgn="auto" hangingPunct="1">
              <a:spcAft>
                <a:spcPts val="0"/>
              </a:spcAft>
              <a:buFont typeface="Verdana"/>
              <a:buChar char="›"/>
              <a:defRPr/>
            </a:pPr>
            <a:r>
              <a:rPr lang="en-US" altLang="zh-CN" dirty="0" smtClean="0"/>
              <a:t>Procedural texturing</a:t>
            </a:r>
          </a:p>
          <a:p>
            <a:pPr marL="822960" lvl="1" eaLnBrk="1" fontAlgn="auto" hangingPunct="1">
              <a:spcAft>
                <a:spcPts val="0"/>
              </a:spcAft>
              <a:buFont typeface="Verdana"/>
              <a:buChar char="›"/>
              <a:defRPr/>
            </a:pPr>
            <a:r>
              <a:rPr lang="en-US" altLang="zh-CN" dirty="0" smtClean="0"/>
              <a:t>Solid texture synthesis</a:t>
            </a:r>
            <a:endParaRPr lang="zh-CN" altLang="en-US" dirty="0"/>
          </a:p>
        </p:txBody>
      </p:sp>
      <p:sp>
        <p:nvSpPr>
          <p:cNvPr id="1843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81593B84-B8D9-4BC5-9F3C-7B3B0081B351}" type="slidenum">
              <a:rPr lang="en-US" altLang="zh-CN" sz="1200"/>
              <a:pPr>
                <a:spcBef>
                  <a:spcPct val="0"/>
                </a:spcBef>
                <a:buClrTx/>
                <a:buSzTx/>
                <a:buFontTx/>
                <a:buNone/>
              </a:pPr>
              <a:t>3</a:t>
            </a:fld>
            <a:endParaRPr lang="en-US" altLang="zh-CN" sz="1200"/>
          </a:p>
        </p:txBody>
      </p:sp>
      <p:pic>
        <p:nvPicPr>
          <p:cNvPr id="14343" name="Picture 2" descr="E:\已完成的资料\The Visual Computer\global\exemplar_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4930775"/>
            <a:ext cx="1071562"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3" descr="E:\已完成的资料\The Visual Computer\global\both_resul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0" y="3716338"/>
            <a:ext cx="228600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箭头 8"/>
          <p:cNvSpPr/>
          <p:nvPr/>
        </p:nvSpPr>
        <p:spPr>
          <a:xfrm>
            <a:off x="5857875" y="5359400"/>
            <a:ext cx="571500"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46" name="TextBox 10"/>
          <p:cNvSpPr txBox="1">
            <a:spLocks noChangeArrowheads="1"/>
          </p:cNvSpPr>
          <p:nvPr/>
        </p:nvSpPr>
        <p:spPr bwMode="auto">
          <a:xfrm>
            <a:off x="1979613" y="5500688"/>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2400">
                <a:ea typeface="黑体" panose="02010609060101010101" pitchFamily="49" charset="-122"/>
              </a:rPr>
              <a:t>color = f(x, y, z)</a:t>
            </a:r>
            <a:endParaRPr lang="zh-CN" altLang="en-US" sz="2400">
              <a:ea typeface="黑体" panose="02010609060101010101" pitchFamily="49" charset="-122"/>
            </a:endParaRPr>
          </a:p>
        </p:txBody>
      </p:sp>
      <p:sp>
        <p:nvSpPr>
          <p:cNvPr id="14348" name="Text Box 12"/>
          <p:cNvSpPr txBox="1">
            <a:spLocks noChangeArrowheads="1"/>
          </p:cNvSpPr>
          <p:nvPr/>
        </p:nvSpPr>
        <p:spPr bwMode="auto">
          <a:xfrm>
            <a:off x="4643438" y="6165850"/>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50000"/>
              </a:spcBef>
              <a:buClrTx/>
              <a:buSzTx/>
              <a:buFontTx/>
              <a:buNone/>
            </a:pPr>
            <a:r>
              <a:rPr lang="en-US" altLang="zh-CN" sz="1800" b="1"/>
              <a:t>Exemplar</a:t>
            </a:r>
          </a:p>
        </p:txBody>
      </p:sp>
      <p:sp>
        <p:nvSpPr>
          <p:cNvPr id="14349" name="Text Box 13"/>
          <p:cNvSpPr txBox="1">
            <a:spLocks noChangeArrowheads="1"/>
          </p:cNvSpPr>
          <p:nvPr/>
        </p:nvSpPr>
        <p:spPr bwMode="auto">
          <a:xfrm>
            <a:off x="6948488" y="6165850"/>
            <a:ext cx="16557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50000"/>
              </a:spcBef>
              <a:buClrTx/>
              <a:buSzTx/>
              <a:buFontTx/>
              <a:buNone/>
            </a:pPr>
            <a:r>
              <a:rPr lang="en-US" altLang="zh-CN" sz="1800" b="1"/>
              <a:t>Solid texture</a:t>
            </a:r>
          </a:p>
        </p:txBody>
      </p:sp>
      <p:sp>
        <p:nvSpPr>
          <p:cNvPr id="14350" name="WordArt 14"/>
          <p:cNvSpPr>
            <a:spLocks noChangeArrowheads="1" noChangeShapeType="1" noTextEdit="1"/>
          </p:cNvSpPr>
          <p:nvPr/>
        </p:nvSpPr>
        <p:spPr bwMode="auto">
          <a:xfrm>
            <a:off x="5867400" y="4724400"/>
            <a:ext cx="576263" cy="504825"/>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FF"/>
                </a:solidFill>
                <a:latin typeface="宋体" panose="02010600030101010101" pitchFamily="2" charset="-122"/>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6"/>
                                        </p:tgtEl>
                                        <p:attrNameLst>
                                          <p:attrName>style.visibility</p:attrName>
                                        </p:attrNameLst>
                                      </p:cBhvr>
                                      <p:to>
                                        <p:strVal val="visible"/>
                                      </p:to>
                                    </p:set>
                                    <p:anim calcmode="lin" valueType="num">
                                      <p:cBhvr additive="base">
                                        <p:cTn id="7" dur="500" fill="hold"/>
                                        <p:tgtEl>
                                          <p:spTgt spid="14346"/>
                                        </p:tgtEl>
                                        <p:attrNameLst>
                                          <p:attrName>ppt_x</p:attrName>
                                        </p:attrNameLst>
                                      </p:cBhvr>
                                      <p:tavLst>
                                        <p:tav tm="0">
                                          <p:val>
                                            <p:strVal val="#ppt_x"/>
                                          </p:val>
                                        </p:tav>
                                        <p:tav tm="100000">
                                          <p:val>
                                            <p:strVal val="#ppt_x"/>
                                          </p:val>
                                        </p:tav>
                                      </p:tavLst>
                                    </p:anim>
                                    <p:anim calcmode="lin" valueType="num">
                                      <p:cBhvr additive="base">
                                        <p:cTn id="8" dur="500" fill="hold"/>
                                        <p:tgtEl>
                                          <p:spTgt spid="143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44"/>
                                        </p:tgtEl>
                                        <p:attrNameLst>
                                          <p:attrName>style.visibility</p:attrName>
                                        </p:attrNameLst>
                                      </p:cBhvr>
                                      <p:to>
                                        <p:strVal val="visible"/>
                                      </p:to>
                                    </p:set>
                                    <p:anim calcmode="lin" valueType="num">
                                      <p:cBhvr additive="base">
                                        <p:cTn id="11" dur="500" fill="hold"/>
                                        <p:tgtEl>
                                          <p:spTgt spid="14344"/>
                                        </p:tgtEl>
                                        <p:attrNameLst>
                                          <p:attrName>ppt_x</p:attrName>
                                        </p:attrNameLst>
                                      </p:cBhvr>
                                      <p:tavLst>
                                        <p:tav tm="0">
                                          <p:val>
                                            <p:strVal val="#ppt_x"/>
                                          </p:val>
                                        </p:tav>
                                        <p:tav tm="100000">
                                          <p:val>
                                            <p:strVal val="#ppt_x"/>
                                          </p:val>
                                        </p:tav>
                                      </p:tavLst>
                                    </p:anim>
                                    <p:anim calcmode="lin" valueType="num">
                                      <p:cBhvr additive="base">
                                        <p:cTn id="12" dur="500" fill="hold"/>
                                        <p:tgtEl>
                                          <p:spTgt spid="143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349"/>
                                        </p:tgtEl>
                                        <p:attrNameLst>
                                          <p:attrName>style.visibility</p:attrName>
                                        </p:attrNameLst>
                                      </p:cBhvr>
                                      <p:to>
                                        <p:strVal val="visible"/>
                                      </p:to>
                                    </p:set>
                                    <p:anim calcmode="lin" valueType="num">
                                      <p:cBhvr additive="base">
                                        <p:cTn id="15" dur="500" fill="hold"/>
                                        <p:tgtEl>
                                          <p:spTgt spid="14349"/>
                                        </p:tgtEl>
                                        <p:attrNameLst>
                                          <p:attrName>ppt_x</p:attrName>
                                        </p:attrNameLst>
                                      </p:cBhvr>
                                      <p:tavLst>
                                        <p:tav tm="0">
                                          <p:val>
                                            <p:strVal val="#ppt_x"/>
                                          </p:val>
                                        </p:tav>
                                        <p:tav tm="100000">
                                          <p:val>
                                            <p:strVal val="#ppt_x"/>
                                          </p:val>
                                        </p:tav>
                                      </p:tavLst>
                                    </p:anim>
                                    <p:anim calcmode="lin" valueType="num">
                                      <p:cBhvr additive="base">
                                        <p:cTn id="16" dur="500" fill="hold"/>
                                        <p:tgtEl>
                                          <p:spTgt spid="1434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6" presetClass="entr" presetSubtype="0" fill="hold" nodeType="clickEffect">
                                  <p:stCondLst>
                                    <p:cond delay="0"/>
                                  </p:stCondLst>
                                  <p:childTnLst>
                                    <p:set>
                                      <p:cBhvr>
                                        <p:cTn id="20" dur="1" fill="hold">
                                          <p:stCondLst>
                                            <p:cond delay="0"/>
                                          </p:stCondLst>
                                        </p:cTn>
                                        <p:tgtEl>
                                          <p:spTgt spid="14343"/>
                                        </p:tgtEl>
                                        <p:attrNameLst>
                                          <p:attrName>style.visibility</p:attrName>
                                        </p:attrNameLst>
                                      </p:cBhvr>
                                      <p:to>
                                        <p:strVal val="visible"/>
                                      </p:to>
                                    </p:set>
                                    <p:animEffect transition="in" filter="wipe(down)">
                                      <p:cBhvr>
                                        <p:cTn id="21" dur="580">
                                          <p:stCondLst>
                                            <p:cond delay="0"/>
                                          </p:stCondLst>
                                        </p:cTn>
                                        <p:tgtEl>
                                          <p:spTgt spid="14343"/>
                                        </p:tgtEl>
                                      </p:cBhvr>
                                    </p:animEffect>
                                    <p:anim calcmode="lin" valueType="num">
                                      <p:cBhvr>
                                        <p:cTn id="22" dur="1822" tmFilter="0,0; 0.14,0.36; 0.43,0.73; 0.71,0.91; 1.0,1.0">
                                          <p:stCondLst>
                                            <p:cond delay="0"/>
                                          </p:stCondLst>
                                        </p:cTn>
                                        <p:tgtEl>
                                          <p:spTgt spid="14343"/>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4343"/>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4343"/>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4343"/>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4343"/>
                                        </p:tgtEl>
                                        <p:attrNameLst>
                                          <p:attrName>ppt_y</p:attrName>
                                        </p:attrNameLst>
                                      </p:cBhvr>
                                      <p:tavLst>
                                        <p:tav tm="0" fmla="#ppt_y-sin(pi*$)/81">
                                          <p:val>
                                            <p:fltVal val="0"/>
                                          </p:val>
                                        </p:tav>
                                        <p:tav tm="100000">
                                          <p:val>
                                            <p:fltVal val="1"/>
                                          </p:val>
                                        </p:tav>
                                      </p:tavLst>
                                    </p:anim>
                                    <p:animScale>
                                      <p:cBhvr>
                                        <p:cTn id="27" dur="26">
                                          <p:stCondLst>
                                            <p:cond delay="650"/>
                                          </p:stCondLst>
                                        </p:cTn>
                                        <p:tgtEl>
                                          <p:spTgt spid="14343"/>
                                        </p:tgtEl>
                                      </p:cBhvr>
                                      <p:to x="100000" y="60000"/>
                                    </p:animScale>
                                    <p:animScale>
                                      <p:cBhvr>
                                        <p:cTn id="28" dur="166" decel="50000">
                                          <p:stCondLst>
                                            <p:cond delay="676"/>
                                          </p:stCondLst>
                                        </p:cTn>
                                        <p:tgtEl>
                                          <p:spTgt spid="14343"/>
                                        </p:tgtEl>
                                      </p:cBhvr>
                                      <p:to x="100000" y="100000"/>
                                    </p:animScale>
                                    <p:animScale>
                                      <p:cBhvr>
                                        <p:cTn id="29" dur="26">
                                          <p:stCondLst>
                                            <p:cond delay="1312"/>
                                          </p:stCondLst>
                                        </p:cTn>
                                        <p:tgtEl>
                                          <p:spTgt spid="14343"/>
                                        </p:tgtEl>
                                      </p:cBhvr>
                                      <p:to x="100000" y="80000"/>
                                    </p:animScale>
                                    <p:animScale>
                                      <p:cBhvr>
                                        <p:cTn id="30" dur="166" decel="50000">
                                          <p:stCondLst>
                                            <p:cond delay="1338"/>
                                          </p:stCondLst>
                                        </p:cTn>
                                        <p:tgtEl>
                                          <p:spTgt spid="14343"/>
                                        </p:tgtEl>
                                      </p:cBhvr>
                                      <p:to x="100000" y="100000"/>
                                    </p:animScale>
                                    <p:animScale>
                                      <p:cBhvr>
                                        <p:cTn id="31" dur="26">
                                          <p:stCondLst>
                                            <p:cond delay="1642"/>
                                          </p:stCondLst>
                                        </p:cTn>
                                        <p:tgtEl>
                                          <p:spTgt spid="14343"/>
                                        </p:tgtEl>
                                      </p:cBhvr>
                                      <p:to x="100000" y="90000"/>
                                    </p:animScale>
                                    <p:animScale>
                                      <p:cBhvr>
                                        <p:cTn id="32" dur="166" decel="50000">
                                          <p:stCondLst>
                                            <p:cond delay="1668"/>
                                          </p:stCondLst>
                                        </p:cTn>
                                        <p:tgtEl>
                                          <p:spTgt spid="14343"/>
                                        </p:tgtEl>
                                      </p:cBhvr>
                                      <p:to x="100000" y="100000"/>
                                    </p:animScale>
                                    <p:animScale>
                                      <p:cBhvr>
                                        <p:cTn id="33" dur="26">
                                          <p:stCondLst>
                                            <p:cond delay="1808"/>
                                          </p:stCondLst>
                                        </p:cTn>
                                        <p:tgtEl>
                                          <p:spTgt spid="14343"/>
                                        </p:tgtEl>
                                      </p:cBhvr>
                                      <p:to x="100000" y="95000"/>
                                    </p:animScale>
                                    <p:animScale>
                                      <p:cBhvr>
                                        <p:cTn id="34" dur="166" decel="50000">
                                          <p:stCondLst>
                                            <p:cond delay="1834"/>
                                          </p:stCondLst>
                                        </p:cTn>
                                        <p:tgtEl>
                                          <p:spTgt spid="14343"/>
                                        </p:tgtEl>
                                      </p:cBhvr>
                                      <p:to x="100000" y="100000"/>
                                    </p:animScale>
                                  </p:childTnLst>
                                </p:cTn>
                              </p:par>
                              <p:par>
                                <p:cTn id="35" presetID="26"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80">
                                          <p:stCondLst>
                                            <p:cond delay="0"/>
                                          </p:stCondLst>
                                        </p:cTn>
                                        <p:tgtEl>
                                          <p:spTgt spid="9"/>
                                        </p:tgtEl>
                                      </p:cBhvr>
                                    </p:animEffect>
                                    <p:anim calcmode="lin" valueType="num">
                                      <p:cBhvr>
                                        <p:cTn id="3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3" dur="26">
                                          <p:stCondLst>
                                            <p:cond delay="650"/>
                                          </p:stCondLst>
                                        </p:cTn>
                                        <p:tgtEl>
                                          <p:spTgt spid="9"/>
                                        </p:tgtEl>
                                      </p:cBhvr>
                                      <p:to x="100000" y="60000"/>
                                    </p:animScale>
                                    <p:animScale>
                                      <p:cBhvr>
                                        <p:cTn id="44" dur="166" decel="50000">
                                          <p:stCondLst>
                                            <p:cond delay="676"/>
                                          </p:stCondLst>
                                        </p:cTn>
                                        <p:tgtEl>
                                          <p:spTgt spid="9"/>
                                        </p:tgtEl>
                                      </p:cBhvr>
                                      <p:to x="100000" y="100000"/>
                                    </p:animScale>
                                    <p:animScale>
                                      <p:cBhvr>
                                        <p:cTn id="45" dur="26">
                                          <p:stCondLst>
                                            <p:cond delay="1312"/>
                                          </p:stCondLst>
                                        </p:cTn>
                                        <p:tgtEl>
                                          <p:spTgt spid="9"/>
                                        </p:tgtEl>
                                      </p:cBhvr>
                                      <p:to x="100000" y="80000"/>
                                    </p:animScale>
                                    <p:animScale>
                                      <p:cBhvr>
                                        <p:cTn id="46" dur="166" decel="50000">
                                          <p:stCondLst>
                                            <p:cond delay="1338"/>
                                          </p:stCondLst>
                                        </p:cTn>
                                        <p:tgtEl>
                                          <p:spTgt spid="9"/>
                                        </p:tgtEl>
                                      </p:cBhvr>
                                      <p:to x="100000" y="100000"/>
                                    </p:animScale>
                                    <p:animScale>
                                      <p:cBhvr>
                                        <p:cTn id="47" dur="26">
                                          <p:stCondLst>
                                            <p:cond delay="1642"/>
                                          </p:stCondLst>
                                        </p:cTn>
                                        <p:tgtEl>
                                          <p:spTgt spid="9"/>
                                        </p:tgtEl>
                                      </p:cBhvr>
                                      <p:to x="100000" y="90000"/>
                                    </p:animScale>
                                    <p:animScale>
                                      <p:cBhvr>
                                        <p:cTn id="48" dur="166" decel="50000">
                                          <p:stCondLst>
                                            <p:cond delay="1668"/>
                                          </p:stCondLst>
                                        </p:cTn>
                                        <p:tgtEl>
                                          <p:spTgt spid="9"/>
                                        </p:tgtEl>
                                      </p:cBhvr>
                                      <p:to x="100000" y="100000"/>
                                    </p:animScale>
                                    <p:animScale>
                                      <p:cBhvr>
                                        <p:cTn id="49" dur="26">
                                          <p:stCondLst>
                                            <p:cond delay="1808"/>
                                          </p:stCondLst>
                                        </p:cTn>
                                        <p:tgtEl>
                                          <p:spTgt spid="9"/>
                                        </p:tgtEl>
                                      </p:cBhvr>
                                      <p:to x="100000" y="95000"/>
                                    </p:animScale>
                                    <p:animScale>
                                      <p:cBhvr>
                                        <p:cTn id="50" dur="166" decel="50000">
                                          <p:stCondLst>
                                            <p:cond delay="1834"/>
                                          </p:stCondLst>
                                        </p:cTn>
                                        <p:tgtEl>
                                          <p:spTgt spid="9"/>
                                        </p:tgtEl>
                                      </p:cBhvr>
                                      <p:to x="100000" y="100000"/>
                                    </p:animScale>
                                  </p:childTnLst>
                                </p:cTn>
                              </p:par>
                              <p:par>
                                <p:cTn id="51" presetID="26" presetClass="entr" presetSubtype="0" fill="hold" grpId="0" nodeType="withEffect">
                                  <p:stCondLst>
                                    <p:cond delay="0"/>
                                  </p:stCondLst>
                                  <p:childTnLst>
                                    <p:set>
                                      <p:cBhvr>
                                        <p:cTn id="52" dur="1" fill="hold">
                                          <p:stCondLst>
                                            <p:cond delay="0"/>
                                          </p:stCondLst>
                                        </p:cTn>
                                        <p:tgtEl>
                                          <p:spTgt spid="14348"/>
                                        </p:tgtEl>
                                        <p:attrNameLst>
                                          <p:attrName>style.visibility</p:attrName>
                                        </p:attrNameLst>
                                      </p:cBhvr>
                                      <p:to>
                                        <p:strVal val="visible"/>
                                      </p:to>
                                    </p:set>
                                    <p:animEffect transition="in" filter="wipe(down)">
                                      <p:cBhvr>
                                        <p:cTn id="53" dur="580">
                                          <p:stCondLst>
                                            <p:cond delay="0"/>
                                          </p:stCondLst>
                                        </p:cTn>
                                        <p:tgtEl>
                                          <p:spTgt spid="14348"/>
                                        </p:tgtEl>
                                      </p:cBhvr>
                                    </p:animEffect>
                                    <p:anim calcmode="lin" valueType="num">
                                      <p:cBhvr>
                                        <p:cTn id="54" dur="1822" tmFilter="0,0; 0.14,0.36; 0.43,0.73; 0.71,0.91; 1.0,1.0">
                                          <p:stCondLst>
                                            <p:cond delay="0"/>
                                          </p:stCondLst>
                                        </p:cTn>
                                        <p:tgtEl>
                                          <p:spTgt spid="14348"/>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4348"/>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4348"/>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4348"/>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4348"/>
                                        </p:tgtEl>
                                        <p:attrNameLst>
                                          <p:attrName>ppt_y</p:attrName>
                                        </p:attrNameLst>
                                      </p:cBhvr>
                                      <p:tavLst>
                                        <p:tav tm="0" fmla="#ppt_y-sin(pi*$)/81">
                                          <p:val>
                                            <p:fltVal val="0"/>
                                          </p:val>
                                        </p:tav>
                                        <p:tav tm="100000">
                                          <p:val>
                                            <p:fltVal val="1"/>
                                          </p:val>
                                        </p:tav>
                                      </p:tavLst>
                                    </p:anim>
                                    <p:animScale>
                                      <p:cBhvr>
                                        <p:cTn id="59" dur="26">
                                          <p:stCondLst>
                                            <p:cond delay="650"/>
                                          </p:stCondLst>
                                        </p:cTn>
                                        <p:tgtEl>
                                          <p:spTgt spid="14348"/>
                                        </p:tgtEl>
                                      </p:cBhvr>
                                      <p:to x="100000" y="60000"/>
                                    </p:animScale>
                                    <p:animScale>
                                      <p:cBhvr>
                                        <p:cTn id="60" dur="166" decel="50000">
                                          <p:stCondLst>
                                            <p:cond delay="676"/>
                                          </p:stCondLst>
                                        </p:cTn>
                                        <p:tgtEl>
                                          <p:spTgt spid="14348"/>
                                        </p:tgtEl>
                                      </p:cBhvr>
                                      <p:to x="100000" y="100000"/>
                                    </p:animScale>
                                    <p:animScale>
                                      <p:cBhvr>
                                        <p:cTn id="61" dur="26">
                                          <p:stCondLst>
                                            <p:cond delay="1312"/>
                                          </p:stCondLst>
                                        </p:cTn>
                                        <p:tgtEl>
                                          <p:spTgt spid="14348"/>
                                        </p:tgtEl>
                                      </p:cBhvr>
                                      <p:to x="100000" y="80000"/>
                                    </p:animScale>
                                    <p:animScale>
                                      <p:cBhvr>
                                        <p:cTn id="62" dur="166" decel="50000">
                                          <p:stCondLst>
                                            <p:cond delay="1338"/>
                                          </p:stCondLst>
                                        </p:cTn>
                                        <p:tgtEl>
                                          <p:spTgt spid="14348"/>
                                        </p:tgtEl>
                                      </p:cBhvr>
                                      <p:to x="100000" y="100000"/>
                                    </p:animScale>
                                    <p:animScale>
                                      <p:cBhvr>
                                        <p:cTn id="63" dur="26">
                                          <p:stCondLst>
                                            <p:cond delay="1642"/>
                                          </p:stCondLst>
                                        </p:cTn>
                                        <p:tgtEl>
                                          <p:spTgt spid="14348"/>
                                        </p:tgtEl>
                                      </p:cBhvr>
                                      <p:to x="100000" y="90000"/>
                                    </p:animScale>
                                    <p:animScale>
                                      <p:cBhvr>
                                        <p:cTn id="64" dur="166" decel="50000">
                                          <p:stCondLst>
                                            <p:cond delay="1668"/>
                                          </p:stCondLst>
                                        </p:cTn>
                                        <p:tgtEl>
                                          <p:spTgt spid="14348"/>
                                        </p:tgtEl>
                                      </p:cBhvr>
                                      <p:to x="100000" y="100000"/>
                                    </p:animScale>
                                    <p:animScale>
                                      <p:cBhvr>
                                        <p:cTn id="65" dur="26">
                                          <p:stCondLst>
                                            <p:cond delay="1808"/>
                                          </p:stCondLst>
                                        </p:cTn>
                                        <p:tgtEl>
                                          <p:spTgt spid="14348"/>
                                        </p:tgtEl>
                                      </p:cBhvr>
                                      <p:to x="100000" y="95000"/>
                                    </p:animScale>
                                    <p:animScale>
                                      <p:cBhvr>
                                        <p:cTn id="66" dur="166" decel="50000">
                                          <p:stCondLst>
                                            <p:cond delay="1834"/>
                                          </p:stCondLst>
                                        </p:cTn>
                                        <p:tgtEl>
                                          <p:spTgt spid="14348"/>
                                        </p:tgtEl>
                                      </p:cBhvr>
                                      <p:to x="100000" y="100000"/>
                                    </p:animScale>
                                  </p:childTnLst>
                                </p:cTn>
                              </p:par>
                              <p:par>
                                <p:cTn id="67" presetID="19" presetClass="entr" presetSubtype="10" fill="hold" grpId="0" nodeType="withEffect">
                                  <p:stCondLst>
                                    <p:cond delay="0"/>
                                  </p:stCondLst>
                                  <p:childTnLst>
                                    <p:set>
                                      <p:cBhvr>
                                        <p:cTn id="68" dur="1" fill="hold">
                                          <p:stCondLst>
                                            <p:cond delay="0"/>
                                          </p:stCondLst>
                                        </p:cTn>
                                        <p:tgtEl>
                                          <p:spTgt spid="14350"/>
                                        </p:tgtEl>
                                        <p:attrNameLst>
                                          <p:attrName>style.visibility</p:attrName>
                                        </p:attrNameLst>
                                      </p:cBhvr>
                                      <p:to>
                                        <p:strVal val="visible"/>
                                      </p:to>
                                    </p:set>
                                    <p:anim calcmode="lin" valueType="num">
                                      <p:cBhvr>
                                        <p:cTn id="69" dur="5000" fill="hold"/>
                                        <p:tgtEl>
                                          <p:spTgt spid="14350"/>
                                        </p:tgtEl>
                                        <p:attrNameLst>
                                          <p:attrName>ppt_w</p:attrName>
                                        </p:attrNameLst>
                                      </p:cBhvr>
                                      <p:tavLst>
                                        <p:tav tm="0" fmla="#ppt_w*sin(2.5*pi*$)">
                                          <p:val>
                                            <p:fltVal val="0"/>
                                          </p:val>
                                        </p:tav>
                                        <p:tav tm="100000">
                                          <p:val>
                                            <p:fltVal val="1"/>
                                          </p:val>
                                        </p:tav>
                                      </p:tavLst>
                                    </p:anim>
                                    <p:anim calcmode="lin" valueType="num">
                                      <p:cBhvr>
                                        <p:cTn id="70" dur="5000" fill="hold"/>
                                        <p:tgtEl>
                                          <p:spTgt spid="143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346" grpId="0"/>
      <p:bldP spid="14348" grpId="0"/>
      <p:bldP spid="14349" grpId="0"/>
      <p:bldP spid="143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Previous Work</a:t>
            </a:r>
            <a:endParaRPr lang="zh-CN" altLang="en-US" dirty="0">
              <a:solidFill>
                <a:schemeClr val="accent1">
                  <a:tint val="83000"/>
                  <a:satMod val="150000"/>
                </a:schemeClr>
              </a:solidFill>
            </a:endParaRPr>
          </a:p>
        </p:txBody>
      </p:sp>
      <p:sp>
        <p:nvSpPr>
          <p:cNvPr id="19459" name="内容占位符 2"/>
          <p:cNvSpPr>
            <a:spLocks noGrp="1"/>
          </p:cNvSpPr>
          <p:nvPr>
            <p:ph idx="1"/>
          </p:nvPr>
        </p:nvSpPr>
        <p:spPr>
          <a:xfrm>
            <a:off x="457200" y="1882775"/>
            <a:ext cx="8229600" cy="4572000"/>
          </a:xfrm>
        </p:spPr>
        <p:txBody>
          <a:bodyPr/>
          <a:lstStyle/>
          <a:p>
            <a:pPr eaLnBrk="1" hangingPunct="1">
              <a:lnSpc>
                <a:spcPct val="90000"/>
              </a:lnSpc>
            </a:pPr>
            <a:r>
              <a:rPr lang="en-US" altLang="zh-CN" sz="2800" i="1" smtClean="0"/>
              <a:t>Wei</a:t>
            </a:r>
            <a:r>
              <a:rPr lang="en-US" altLang="zh-CN" sz="2800" smtClean="0"/>
              <a:t> [2002] adapted 2D neighborhood matching synthesis schemes to 3D volumes</a:t>
            </a:r>
          </a:p>
          <a:p>
            <a:pPr eaLnBrk="1" hangingPunct="1">
              <a:lnSpc>
                <a:spcPct val="90000"/>
              </a:lnSpc>
            </a:pPr>
            <a:r>
              <a:rPr lang="en-US" altLang="zh-CN" sz="2800" i="1" smtClean="0"/>
              <a:t>Jagnow et al. </a:t>
            </a:r>
            <a:r>
              <a:rPr lang="en-US" altLang="zh-CN" sz="2800" smtClean="0"/>
              <a:t>[2004] proposed a solid texture synthesis method based on stereology techniques</a:t>
            </a:r>
          </a:p>
          <a:p>
            <a:pPr eaLnBrk="1" hangingPunct="1">
              <a:lnSpc>
                <a:spcPct val="90000"/>
              </a:lnSpc>
            </a:pPr>
            <a:r>
              <a:rPr lang="en-US" altLang="zh-CN" sz="2800" i="1" smtClean="0"/>
              <a:t>Kopf et al. </a:t>
            </a:r>
            <a:r>
              <a:rPr lang="en-US" altLang="zh-CN" sz="2800" smtClean="0"/>
              <a:t>[2007] extended 2D texture optimization technique to synthesize solid textures.</a:t>
            </a:r>
          </a:p>
          <a:p>
            <a:pPr eaLnBrk="1" hangingPunct="1">
              <a:lnSpc>
                <a:spcPct val="90000"/>
              </a:lnSpc>
            </a:pPr>
            <a:r>
              <a:rPr lang="en-US" altLang="zh-CN" sz="2800" b="1" i="1" smtClean="0">
                <a:solidFill>
                  <a:srgbClr val="FF0000"/>
                </a:solidFill>
              </a:rPr>
              <a:t>Dong et al. </a:t>
            </a:r>
            <a:r>
              <a:rPr lang="en-US" altLang="zh-CN" sz="2800" b="1" smtClean="0">
                <a:solidFill>
                  <a:srgbClr val="FF0000"/>
                </a:solidFill>
              </a:rPr>
              <a:t>[2008] generated solid textures on GPU by limiting the synthesis domain to a subset of the voxels around the object surface</a:t>
            </a:r>
            <a:endParaRPr lang="zh-CN" altLang="en-US" sz="2800" b="1" smtClean="0">
              <a:solidFill>
                <a:srgbClr val="FF0000"/>
              </a:solidFill>
            </a:endParaRPr>
          </a:p>
        </p:txBody>
      </p:sp>
      <p:sp>
        <p:nvSpPr>
          <p:cNvPr id="194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E944F296-23D0-4267-A980-E3C2C3A326B6}" type="slidenum">
              <a:rPr lang="en-US" altLang="zh-CN" sz="1200"/>
              <a:pPr>
                <a:spcBef>
                  <a:spcPct val="0"/>
                </a:spcBef>
                <a:buClrTx/>
                <a:buSzTx/>
                <a:buFontTx/>
                <a:buNone/>
              </a:pPr>
              <a:t>4</a:t>
            </a:fld>
            <a:endParaRPr lang="en-US" altLang="zh-CN" sz="1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Synthesis Quality Problems for the Previous Methods</a:t>
            </a:r>
            <a:endParaRPr lang="zh-CN" altLang="en-US" dirty="0">
              <a:solidFill>
                <a:schemeClr val="accent1">
                  <a:tint val="83000"/>
                  <a:satMod val="150000"/>
                </a:schemeClr>
              </a:solidFill>
            </a:endParaRPr>
          </a:p>
        </p:txBody>
      </p:sp>
      <p:sp>
        <p:nvSpPr>
          <p:cNvPr id="20483" name="内容占位符 2"/>
          <p:cNvSpPr>
            <a:spLocks noGrp="1"/>
          </p:cNvSpPr>
          <p:nvPr>
            <p:ph idx="1"/>
          </p:nvPr>
        </p:nvSpPr>
        <p:spPr>
          <a:xfrm>
            <a:off x="457200" y="1882775"/>
            <a:ext cx="8115300" cy="2546350"/>
          </a:xfrm>
        </p:spPr>
        <p:txBody>
          <a:bodyPr/>
          <a:lstStyle/>
          <a:p>
            <a:pPr eaLnBrk="1" hangingPunct="1">
              <a:lnSpc>
                <a:spcPct val="90000"/>
              </a:lnSpc>
            </a:pPr>
            <a:r>
              <a:rPr lang="en-US" altLang="zh-CN" smtClean="0"/>
              <a:t>Color blurry</a:t>
            </a:r>
          </a:p>
          <a:p>
            <a:pPr eaLnBrk="1" hangingPunct="1">
              <a:lnSpc>
                <a:spcPct val="90000"/>
              </a:lnSpc>
            </a:pPr>
            <a:r>
              <a:rPr lang="en-US" altLang="zh-CN" smtClean="0"/>
              <a:t>Introducing aberrant voxel colors</a:t>
            </a:r>
          </a:p>
          <a:p>
            <a:pPr eaLnBrk="1" hangingPunct="1">
              <a:lnSpc>
                <a:spcPct val="90000"/>
              </a:lnSpc>
            </a:pPr>
            <a:r>
              <a:rPr lang="en-US" altLang="zh-CN" smtClean="0"/>
              <a:t>Bad texture structures</a:t>
            </a:r>
          </a:p>
          <a:p>
            <a:pPr eaLnBrk="1" hangingPunct="1">
              <a:lnSpc>
                <a:spcPct val="90000"/>
              </a:lnSpc>
            </a:pPr>
            <a:r>
              <a:rPr lang="en-US" altLang="zh-CN" smtClean="0"/>
              <a:t>Some distinct texture structures are even missing!</a:t>
            </a:r>
            <a:endParaRPr lang="zh-CN" altLang="en-US" smtClean="0"/>
          </a:p>
        </p:txBody>
      </p:sp>
      <p:sp>
        <p:nvSpPr>
          <p:cNvPr id="2048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FB74DAC0-D458-4ED0-91E4-8D44896BE332}" type="slidenum">
              <a:rPr lang="en-US" altLang="zh-CN" sz="1200"/>
              <a:pPr>
                <a:spcBef>
                  <a:spcPct val="0"/>
                </a:spcBef>
                <a:buClrTx/>
                <a:buSzTx/>
                <a:buFontTx/>
                <a:buNone/>
              </a:pPr>
              <a:t>5</a:t>
            </a:fld>
            <a:endParaRPr lang="en-US" altLang="zh-CN" sz="1200"/>
          </a:p>
        </p:txBody>
      </p:sp>
      <p:pic>
        <p:nvPicPr>
          <p:cNvPr id="204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4000500"/>
            <a:ext cx="428625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9"/>
          <p:cNvSpPr/>
          <p:nvPr/>
        </p:nvSpPr>
        <p:spPr>
          <a:xfrm>
            <a:off x="3929063" y="4500563"/>
            <a:ext cx="357187" cy="357187"/>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圆角矩形 10"/>
          <p:cNvSpPr/>
          <p:nvPr/>
        </p:nvSpPr>
        <p:spPr>
          <a:xfrm>
            <a:off x="5214938" y="4572000"/>
            <a:ext cx="285750" cy="285750"/>
          </a:xfrm>
          <a:prstGeom prst="roundRect">
            <a:avLst/>
          </a:prstGeom>
          <a:solidFill>
            <a:schemeClr val="accent1">
              <a:alpha val="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圆角矩形 11"/>
          <p:cNvSpPr/>
          <p:nvPr/>
        </p:nvSpPr>
        <p:spPr>
          <a:xfrm>
            <a:off x="6072188" y="4286250"/>
            <a:ext cx="500062" cy="42862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圆角矩形 12"/>
          <p:cNvSpPr/>
          <p:nvPr/>
        </p:nvSpPr>
        <p:spPr>
          <a:xfrm>
            <a:off x="5286375" y="6143625"/>
            <a:ext cx="285750" cy="285750"/>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圆角矩形 13"/>
          <p:cNvSpPr/>
          <p:nvPr/>
        </p:nvSpPr>
        <p:spPr>
          <a:xfrm>
            <a:off x="3643313" y="5429250"/>
            <a:ext cx="1000125" cy="1000125"/>
          </a:xfrm>
          <a:prstGeom prst="round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圆角矩形 14"/>
          <p:cNvSpPr/>
          <p:nvPr/>
        </p:nvSpPr>
        <p:spPr>
          <a:xfrm>
            <a:off x="5929313" y="5429250"/>
            <a:ext cx="1000125" cy="1000125"/>
          </a:xfrm>
          <a:prstGeom prst="round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6" name="右箭头 15"/>
          <p:cNvSpPr/>
          <p:nvPr/>
        </p:nvSpPr>
        <p:spPr>
          <a:xfrm rot="20628161">
            <a:off x="2555875" y="6286500"/>
            <a:ext cx="620713" cy="412750"/>
          </a:xfrm>
          <a:prstGeom prst="rightArrow">
            <a:avLst/>
          </a:prstGeom>
          <a:solidFill>
            <a:schemeClr val="accent1">
              <a:alpha val="43000"/>
            </a:schemeClr>
          </a:solid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Overview</a:t>
            </a:r>
            <a:endParaRPr lang="zh-CN" altLang="en-US" dirty="0">
              <a:solidFill>
                <a:schemeClr val="accent1">
                  <a:tint val="83000"/>
                  <a:satMod val="150000"/>
                </a:schemeClr>
              </a:solidFill>
            </a:endParaRPr>
          </a:p>
        </p:txBody>
      </p:sp>
      <p:sp>
        <p:nvSpPr>
          <p:cNvPr id="21507" name="内容占位符 2"/>
          <p:cNvSpPr>
            <a:spLocks noGrp="1"/>
          </p:cNvSpPr>
          <p:nvPr>
            <p:ph idx="1"/>
          </p:nvPr>
        </p:nvSpPr>
        <p:spPr>
          <a:xfrm>
            <a:off x="457200" y="1882775"/>
            <a:ext cx="8401050" cy="4546600"/>
          </a:xfrm>
        </p:spPr>
        <p:txBody>
          <a:bodyPr/>
          <a:lstStyle/>
          <a:p>
            <a:pPr eaLnBrk="1" hangingPunct="1"/>
            <a:r>
              <a:rPr lang="en-US" altLang="zh-CN" smtClean="0"/>
              <a:t>Aims at generating </a:t>
            </a:r>
            <a:r>
              <a:rPr lang="en-US" altLang="zh-CN" b="1" smtClean="0">
                <a:solidFill>
                  <a:srgbClr val="C00000"/>
                </a:solidFill>
              </a:rPr>
              <a:t>high quality</a:t>
            </a:r>
            <a:r>
              <a:rPr lang="en-US" altLang="zh-CN" smtClean="0"/>
              <a:t> solid textures from 2D exemplars</a:t>
            </a:r>
          </a:p>
          <a:p>
            <a:pPr lvl="1" eaLnBrk="1" hangingPunct="1"/>
            <a:r>
              <a:rPr lang="en-US" altLang="zh-CN" smtClean="0"/>
              <a:t>Adopt the texture optimization framework [</a:t>
            </a:r>
            <a:r>
              <a:rPr lang="en-US" altLang="zh-CN" i="1" smtClean="0"/>
              <a:t>Kwatra et al.</a:t>
            </a:r>
            <a:r>
              <a:rPr lang="en-US" altLang="zh-CN" smtClean="0"/>
              <a:t> 2005] with the k-coherence search [</a:t>
            </a:r>
            <a:r>
              <a:rPr lang="en-US" altLang="zh-CN" i="1" smtClean="0"/>
              <a:t>Tong et al.</a:t>
            </a:r>
            <a:r>
              <a:rPr lang="en-US" altLang="zh-CN" smtClean="0"/>
              <a:t> 2002] and the discrete solver [</a:t>
            </a:r>
            <a:r>
              <a:rPr lang="en-US" altLang="zh-CN" i="1" smtClean="0"/>
              <a:t>Han et al.</a:t>
            </a:r>
            <a:r>
              <a:rPr lang="en-US" altLang="zh-CN" smtClean="0"/>
              <a:t> 2006]</a:t>
            </a:r>
          </a:p>
          <a:p>
            <a:pPr lvl="1" eaLnBrk="1" hangingPunct="1"/>
            <a:r>
              <a:rPr lang="en-US" altLang="zh-CN" smtClean="0"/>
              <a:t>The optimization approach is integrated with the </a:t>
            </a:r>
            <a:r>
              <a:rPr lang="en-US" altLang="zh-CN" b="1" i="1" smtClean="0">
                <a:solidFill>
                  <a:srgbClr val="FF0000"/>
                </a:solidFill>
              </a:rPr>
              <a:t>position and index histogram matching</a:t>
            </a:r>
          </a:p>
          <a:p>
            <a:pPr lvl="1" eaLnBrk="1" hangingPunct="1"/>
            <a:r>
              <a:rPr lang="en-US" altLang="zh-CN" smtClean="0"/>
              <a:t>Preserves not only color histogram but also the texture structures, reaching high quality results</a:t>
            </a:r>
            <a:endParaRPr lang="zh-CN" altLang="en-US" smtClean="0"/>
          </a:p>
        </p:txBody>
      </p:sp>
      <p:sp>
        <p:nvSpPr>
          <p:cNvPr id="2150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8FE2E1CB-97A0-4440-919B-058127B4E254}" type="slidenum">
              <a:rPr lang="en-US" altLang="zh-CN" sz="1200"/>
              <a:pPr>
                <a:spcBef>
                  <a:spcPct val="0"/>
                </a:spcBef>
                <a:buClrTx/>
                <a:buSzTx/>
                <a:buFontTx/>
                <a:buNone/>
              </a:pPr>
              <a:t>6</a:t>
            </a:fld>
            <a:endParaRPr lang="en-US" altLang="zh-CN" sz="1200"/>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Solid Texture Energy Function</a:t>
            </a:r>
            <a:endParaRPr lang="zh-CN" altLang="en-US" dirty="0">
              <a:solidFill>
                <a:schemeClr val="accent1">
                  <a:tint val="83000"/>
                  <a:satMod val="150000"/>
                </a:schemeClr>
              </a:solidFill>
            </a:endParaRPr>
          </a:p>
        </p:txBody>
      </p:sp>
      <p:sp>
        <p:nvSpPr>
          <p:cNvPr id="22531" name="内容占位符 2"/>
          <p:cNvSpPr>
            <a:spLocks noGrp="1"/>
          </p:cNvSpPr>
          <p:nvPr>
            <p:ph idx="1"/>
          </p:nvPr>
        </p:nvSpPr>
        <p:spPr>
          <a:xfrm>
            <a:off x="457200" y="1882775"/>
            <a:ext cx="8229600" cy="2903538"/>
          </a:xfrm>
        </p:spPr>
        <p:txBody>
          <a:bodyPr/>
          <a:lstStyle/>
          <a:p>
            <a:pPr eaLnBrk="1" hangingPunct="1"/>
            <a:r>
              <a:rPr lang="en-US" altLang="zh-CN" smtClean="0"/>
              <a:t>Similar to </a:t>
            </a:r>
            <a:r>
              <a:rPr lang="en-US" altLang="zh-CN" i="1" smtClean="0"/>
              <a:t>Kopf et al.</a:t>
            </a:r>
            <a:r>
              <a:rPr lang="en-US" altLang="zh-CN" smtClean="0"/>
              <a:t> [2007], the goal is to minimize a global texture energy function, defined as:</a:t>
            </a:r>
            <a:endParaRPr lang="zh-CN" altLang="en-US" smtClean="0"/>
          </a:p>
        </p:txBody>
      </p:sp>
      <p:sp>
        <p:nvSpPr>
          <p:cNvPr id="225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0F05B146-20FF-4C4E-8359-224DC6C9EBF2}" type="slidenum">
              <a:rPr lang="en-US" altLang="zh-CN" sz="1200"/>
              <a:pPr>
                <a:spcBef>
                  <a:spcPct val="0"/>
                </a:spcBef>
                <a:buClrTx/>
                <a:buSzTx/>
                <a:buFontTx/>
                <a:buNone/>
              </a:pPr>
              <a:t>7</a:t>
            </a:fld>
            <a:endParaRPr lang="en-US" altLang="zh-CN" sz="120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714875"/>
            <a:ext cx="45720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3373438"/>
            <a:ext cx="442912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5786438" y="6000750"/>
            <a:ext cx="2500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eaLnBrk="1" hangingPunct="1">
              <a:spcBef>
                <a:spcPct val="0"/>
              </a:spcBef>
              <a:buClrTx/>
              <a:buSzTx/>
              <a:buFontTx/>
              <a:buNone/>
            </a:pPr>
            <a:r>
              <a:rPr lang="en-US" altLang="zh-CN" sz="1800"/>
              <a:t>From </a:t>
            </a:r>
            <a:r>
              <a:rPr lang="en-US" altLang="zh-CN" sz="1800" i="1"/>
              <a:t>Kopf et al. </a:t>
            </a:r>
            <a:r>
              <a:rPr lang="en-US" altLang="zh-CN" sz="1800"/>
              <a:t>[2007]</a:t>
            </a:r>
            <a:endParaRPr lang="zh-CN" altLang="en-US" sz="18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2682875"/>
            <a:ext cx="4357687"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eaLnBrk="1" hangingPunct="1">
              <a:defRPr/>
            </a:pPr>
            <a:r>
              <a:rPr lang="en-US" altLang="zh-CN" dirty="0" smtClean="0"/>
              <a:t>Our Algorithm</a:t>
            </a:r>
            <a:endParaRPr lang="zh-CN" altLang="en-US" dirty="0"/>
          </a:p>
        </p:txBody>
      </p:sp>
      <p:sp>
        <p:nvSpPr>
          <p:cNvPr id="23556" name="内容占位符 2"/>
          <p:cNvSpPr>
            <a:spLocks noGrp="1"/>
          </p:cNvSpPr>
          <p:nvPr>
            <p:ph idx="1"/>
          </p:nvPr>
        </p:nvSpPr>
        <p:spPr>
          <a:xfrm>
            <a:off x="457200" y="1882775"/>
            <a:ext cx="8229600" cy="4618038"/>
          </a:xfrm>
        </p:spPr>
        <p:txBody>
          <a:bodyPr/>
          <a:lstStyle/>
          <a:p>
            <a:pPr eaLnBrk="1" hangingPunct="1"/>
            <a:r>
              <a:rPr lang="en-US" altLang="zh-CN" sz="2800" smtClean="0"/>
              <a:t>Optimization framework : Using an Expectation Maximization (EM)-like algorithm, progressively refines the entire texture</a:t>
            </a:r>
          </a:p>
          <a:p>
            <a:pPr lvl="1" eaLnBrk="1" hangingPunct="1"/>
            <a:r>
              <a:rPr lang="en-US" altLang="zh-CN" sz="2400" smtClean="0"/>
              <a:t>Two-phase iteration</a:t>
            </a:r>
          </a:p>
          <a:p>
            <a:pPr lvl="2" eaLnBrk="1" hangingPunct="1"/>
            <a:r>
              <a:rPr lang="en-US" altLang="zh-CN" sz="2200" smtClean="0"/>
              <a:t>Search phase</a:t>
            </a:r>
          </a:p>
          <a:p>
            <a:pPr lvl="2" eaLnBrk="1" hangingPunct="1"/>
            <a:r>
              <a:rPr lang="en-US" altLang="zh-CN" sz="2200" smtClean="0"/>
              <a:t>Optimization phase</a:t>
            </a:r>
          </a:p>
          <a:p>
            <a:pPr lvl="1" eaLnBrk="1" hangingPunct="1"/>
            <a:r>
              <a:rPr lang="en-US" altLang="zh-CN" smtClean="0"/>
              <a:t>Multi-resolution</a:t>
            </a:r>
          </a:p>
          <a:p>
            <a:pPr lvl="2" eaLnBrk="1" hangingPunct="1"/>
            <a:r>
              <a:rPr lang="en-US" altLang="zh-CN" smtClean="0"/>
              <a:t>Fixed smaller neighbor</a:t>
            </a:r>
          </a:p>
          <a:p>
            <a:pPr lvl="2" eaLnBrk="1" hangingPunct="1"/>
            <a:r>
              <a:rPr lang="en-US" altLang="zh-CN" smtClean="0"/>
              <a:t>Speed up</a:t>
            </a:r>
          </a:p>
        </p:txBody>
      </p:sp>
      <p:sp>
        <p:nvSpPr>
          <p:cNvPr id="23557" name="灯片编号占位符 5"/>
          <p:cNvSpPr>
            <a:spLocks noGrp="1"/>
          </p:cNvSpPr>
          <p:nvPr>
            <p:ph type="sldNum" sz="quarter" idx="12"/>
          </p:nvPr>
        </p:nvSpPr>
        <p:spPr bwMode="auto">
          <a:xfrm>
            <a:off x="7624763" y="6502400"/>
            <a:ext cx="468312" cy="280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FEA76424-C8F2-4E76-969B-A9F9A688B31C}" type="slidenum">
              <a:rPr lang="en-US" altLang="zh-CN" sz="1200"/>
              <a:pPr>
                <a:spcBef>
                  <a:spcPct val="0"/>
                </a:spcBef>
                <a:buClrTx/>
                <a:buSzTx/>
                <a:buFontTx/>
                <a:buNone/>
              </a:pPr>
              <a:t>8</a:t>
            </a:fld>
            <a:endParaRPr lang="en-US" altLang="zh-CN" sz="1200"/>
          </a:p>
        </p:txBody>
      </p:sp>
      <p:sp>
        <p:nvSpPr>
          <p:cNvPr id="10" name="圆角矩形 9"/>
          <p:cNvSpPr/>
          <p:nvPr/>
        </p:nvSpPr>
        <p:spPr>
          <a:xfrm>
            <a:off x="4878388" y="2928938"/>
            <a:ext cx="4265612" cy="3929062"/>
          </a:xfrm>
          <a:prstGeom prst="roundRect">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圆角矩形 8"/>
          <p:cNvSpPr/>
          <p:nvPr/>
        </p:nvSpPr>
        <p:spPr>
          <a:xfrm>
            <a:off x="5027613" y="3786188"/>
            <a:ext cx="3973512" cy="2714625"/>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465"/>
                                        </p:tgtEl>
                                        <p:attrNameLst>
                                          <p:attrName>style.visibility</p:attrName>
                                        </p:attrNameLst>
                                      </p:cBhvr>
                                      <p:to>
                                        <p:strVal val="visible"/>
                                      </p:to>
                                    </p:set>
                                    <p:anim calcmode="lin" valueType="num">
                                      <p:cBhvr additive="base">
                                        <p:cTn id="7" dur="500" fill="hold"/>
                                        <p:tgtEl>
                                          <p:spTgt spid="19465"/>
                                        </p:tgtEl>
                                        <p:attrNameLst>
                                          <p:attrName>ppt_x</p:attrName>
                                        </p:attrNameLst>
                                      </p:cBhvr>
                                      <p:tavLst>
                                        <p:tav tm="0">
                                          <p:val>
                                            <p:strVal val="#ppt_x"/>
                                          </p:val>
                                        </p:tav>
                                        <p:tav tm="100000">
                                          <p:val>
                                            <p:strVal val="#ppt_x"/>
                                          </p:val>
                                        </p:tav>
                                      </p:tavLst>
                                    </p:anim>
                                    <p:anim calcmode="lin" valueType="num">
                                      <p:cBhvr additive="base">
                                        <p:cTn id="8" dur="500" fill="hold"/>
                                        <p:tgtEl>
                                          <p:spTgt spid="1946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84632" indent="0" eaLnBrk="1" fontAlgn="auto" hangingPunct="1">
              <a:spcAft>
                <a:spcPts val="0"/>
              </a:spcAft>
              <a:defRPr/>
            </a:pPr>
            <a:r>
              <a:rPr lang="en-US" altLang="zh-CN" dirty="0" smtClean="0">
                <a:solidFill>
                  <a:schemeClr val="accent1">
                    <a:tint val="83000"/>
                    <a:satMod val="150000"/>
                  </a:schemeClr>
                </a:solidFill>
              </a:rPr>
              <a:t>Search Phase</a:t>
            </a:r>
            <a:endParaRPr lang="zh-CN" altLang="en-US" dirty="0">
              <a:solidFill>
                <a:schemeClr val="accent1">
                  <a:tint val="83000"/>
                  <a:satMod val="150000"/>
                </a:schemeClr>
              </a:solidFill>
            </a:endParaRPr>
          </a:p>
        </p:txBody>
      </p:sp>
      <p:sp>
        <p:nvSpPr>
          <p:cNvPr id="24579" name="内容占位符 2"/>
          <p:cNvSpPr>
            <a:spLocks noGrp="1"/>
          </p:cNvSpPr>
          <p:nvPr>
            <p:ph idx="1"/>
          </p:nvPr>
        </p:nvSpPr>
        <p:spPr>
          <a:xfrm>
            <a:off x="457200" y="1882775"/>
            <a:ext cx="8229600" cy="3689350"/>
          </a:xfrm>
        </p:spPr>
        <p:txBody>
          <a:bodyPr/>
          <a:lstStyle/>
          <a:p>
            <a:pPr eaLnBrk="1" hangingPunct="1"/>
            <a:r>
              <a:rPr lang="en-US" altLang="zh-CN" smtClean="0"/>
              <a:t>Fix every neighborhood </a:t>
            </a:r>
            <a:r>
              <a:rPr lang="en-US" altLang="zh-CN" i="1" smtClean="0"/>
              <a:t>s</a:t>
            </a:r>
            <a:r>
              <a:rPr lang="en-US" altLang="zh-CN" sz="1600" i="1" smtClean="0"/>
              <a:t>v,i</a:t>
            </a:r>
            <a:r>
              <a:rPr lang="en-US" altLang="zh-CN" smtClean="0"/>
              <a:t>, and update each </a:t>
            </a:r>
            <a:r>
              <a:rPr lang="en-US" altLang="zh-CN" i="1" smtClean="0"/>
              <a:t>e</a:t>
            </a:r>
            <a:r>
              <a:rPr lang="en-US" altLang="zh-CN" sz="1600" i="1" smtClean="0"/>
              <a:t>v,i</a:t>
            </a:r>
            <a:r>
              <a:rPr lang="en-US" altLang="zh-CN" smtClean="0"/>
              <a:t> by finding the best matching exemplar window for the corresponding </a:t>
            </a:r>
            <a:r>
              <a:rPr lang="en-US" altLang="zh-CN" i="1" smtClean="0"/>
              <a:t>s</a:t>
            </a:r>
            <a:r>
              <a:rPr lang="en-US" altLang="zh-CN" sz="1600" i="1" smtClean="0"/>
              <a:t>v,i</a:t>
            </a:r>
          </a:p>
          <a:p>
            <a:pPr lvl="1" eaLnBrk="1" hangingPunct="1"/>
            <a:r>
              <a:rPr lang="en-US" altLang="zh-CN" smtClean="0"/>
              <a:t>A standard nearest neighbor search in high-dimensional space</a:t>
            </a:r>
          </a:p>
          <a:p>
            <a:pPr lvl="1" eaLnBrk="1" hangingPunct="1"/>
            <a:r>
              <a:rPr lang="en-US" altLang="zh-CN" i="1" smtClean="0"/>
              <a:t>K</a:t>
            </a:r>
            <a:r>
              <a:rPr lang="en-US" altLang="zh-CN" smtClean="0"/>
              <a:t>-coherence search [</a:t>
            </a:r>
            <a:r>
              <a:rPr lang="en-US" altLang="zh-CN" i="1" smtClean="0"/>
              <a:t>Tong et al.</a:t>
            </a:r>
            <a:r>
              <a:rPr lang="en-US" altLang="zh-CN" smtClean="0"/>
              <a:t> 2002]</a:t>
            </a:r>
          </a:p>
          <a:p>
            <a:pPr lvl="1" eaLnBrk="1" hangingPunct="1"/>
            <a:r>
              <a:rPr lang="en-US" altLang="zh-CN" smtClean="0"/>
              <a:t>Apply PCA to reduce the dimensionality</a:t>
            </a:r>
            <a:endParaRPr lang="zh-CN" altLang="en-US" smtClean="0"/>
          </a:p>
        </p:txBody>
      </p:sp>
      <p:sp>
        <p:nvSpPr>
          <p:cNvPr id="2458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Arial" panose="020B0604020202020204" pitchFamily="34" charset="0"/>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Arial" panose="020B0604020202020204" pitchFamily="34" charset="0"/>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Arial" panose="020B0604020202020204" pitchFamily="34" charset="0"/>
              </a:defRPr>
            </a:lvl4pPr>
            <a:lvl5pPr marL="2057400" indent="-228600">
              <a:spcBef>
                <a:spcPct val="20000"/>
              </a:spcBef>
              <a:buClr>
                <a:srgbClr val="E6E6E6"/>
              </a:buClr>
              <a:buFont typeface="Wingdings 2" panose="05020102010507070707" pitchFamily="18" charset="2"/>
              <a:buChar char=""/>
              <a:defRPr sz="19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E6E6E6"/>
              </a:buClr>
              <a:buFont typeface="Wingdings 2" panose="05020102010507070707" pitchFamily="18" charset="2"/>
              <a:buChar char=""/>
              <a:defRPr sz="1900">
                <a:solidFill>
                  <a:schemeClr val="tx1"/>
                </a:solidFill>
                <a:latin typeface="Arial" panose="020B0604020202020204" pitchFamily="34" charset="0"/>
              </a:defRPr>
            </a:lvl9pPr>
          </a:lstStyle>
          <a:p>
            <a:pPr>
              <a:spcBef>
                <a:spcPct val="0"/>
              </a:spcBef>
              <a:buClrTx/>
              <a:buSzTx/>
              <a:buFontTx/>
              <a:buNone/>
            </a:pPr>
            <a:fld id="{CC5F53C9-D874-4D15-9CF1-059DC32800E2}" type="slidenum">
              <a:rPr lang="en-US" altLang="zh-CN" sz="1200"/>
              <a:pPr>
                <a:spcBef>
                  <a:spcPct val="0"/>
                </a:spcBef>
                <a:buClrTx/>
                <a:buSzTx/>
                <a:buFontTx/>
                <a:buNone/>
              </a:pPr>
              <a:t>9</a:t>
            </a:fld>
            <a:endParaRPr lang="en-US" altLang="zh-CN" sz="1200"/>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0688" y="5195888"/>
            <a:ext cx="3643312"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7|32.5"/>
</p:tagLst>
</file>

<file path=ppt/tags/tag10.xml><?xml version="1.0" encoding="utf-8"?>
<p:tagLst xmlns:a="http://schemas.openxmlformats.org/drawingml/2006/main" xmlns:r="http://schemas.openxmlformats.org/officeDocument/2006/relationships" xmlns:p="http://schemas.openxmlformats.org/presentationml/2006/main">
  <p:tag name="TIMING" val="|9.1|101.3"/>
</p:tagLst>
</file>

<file path=ppt/tags/tag11.xml><?xml version="1.0" encoding="utf-8"?>
<p:tagLst xmlns:a="http://schemas.openxmlformats.org/drawingml/2006/main" xmlns:r="http://schemas.openxmlformats.org/officeDocument/2006/relationships" xmlns:p="http://schemas.openxmlformats.org/presentationml/2006/main">
  <p:tag name="TIMING" val="|18.8"/>
</p:tagLst>
</file>

<file path=ppt/tags/tag12.xml><?xml version="1.0" encoding="utf-8"?>
<p:tagLst xmlns:a="http://schemas.openxmlformats.org/drawingml/2006/main" xmlns:r="http://schemas.openxmlformats.org/officeDocument/2006/relationships" xmlns:p="http://schemas.openxmlformats.org/presentationml/2006/main">
  <p:tag name="TIMING" val="|0.4|12.6"/>
</p:tagLst>
</file>

<file path=ppt/tags/tag13.xml><?xml version="1.0" encoding="utf-8"?>
<p:tagLst xmlns:a="http://schemas.openxmlformats.org/drawingml/2006/main" xmlns:r="http://schemas.openxmlformats.org/officeDocument/2006/relationships" xmlns:p="http://schemas.openxmlformats.org/presentationml/2006/main">
  <p:tag name="TIMING" val="|0.7"/>
</p:tagLst>
</file>

<file path=ppt/tags/tag14.xml><?xml version="1.0" encoding="utf-8"?>
<p:tagLst xmlns:a="http://schemas.openxmlformats.org/drawingml/2006/main" xmlns:r="http://schemas.openxmlformats.org/officeDocument/2006/relationships" xmlns:p="http://schemas.openxmlformats.org/presentationml/2006/main">
  <p:tag name="TIMING" val="|0.7"/>
</p:tagLst>
</file>

<file path=ppt/tags/tag15.xml><?xml version="1.0" encoding="utf-8"?>
<p:tagLst xmlns:a="http://schemas.openxmlformats.org/drawingml/2006/main" xmlns:r="http://schemas.openxmlformats.org/officeDocument/2006/relationships" xmlns:p="http://schemas.openxmlformats.org/presentationml/2006/main">
  <p:tag name="TIMING" val="|3.2|11.2|12.2"/>
</p:tagLst>
</file>

<file path=ppt/tags/tag2.xml><?xml version="1.0" encoding="utf-8"?>
<p:tagLst xmlns:a="http://schemas.openxmlformats.org/drawingml/2006/main" xmlns:r="http://schemas.openxmlformats.org/officeDocument/2006/relationships" xmlns:p="http://schemas.openxmlformats.org/presentationml/2006/main">
  <p:tag name="TIMING" val="|6.7|2.9|3.4|8.9"/>
</p:tagLst>
</file>

<file path=ppt/tags/tag3.xml><?xml version="1.0" encoding="utf-8"?>
<p:tagLst xmlns:a="http://schemas.openxmlformats.org/drawingml/2006/main" xmlns:r="http://schemas.openxmlformats.org/officeDocument/2006/relationships" xmlns:p="http://schemas.openxmlformats.org/presentationml/2006/main">
  <p:tag name="TIMING" val="|43.2|17.7"/>
</p:tagLst>
</file>

<file path=ppt/tags/tag4.xml><?xml version="1.0" encoding="utf-8"?>
<p:tagLst xmlns:a="http://schemas.openxmlformats.org/drawingml/2006/main" xmlns:r="http://schemas.openxmlformats.org/officeDocument/2006/relationships" xmlns:p="http://schemas.openxmlformats.org/presentationml/2006/main">
  <p:tag name="TIMING" val="|11.7"/>
</p:tagLst>
</file>

<file path=ppt/tags/tag5.xml><?xml version="1.0" encoding="utf-8"?>
<p:tagLst xmlns:a="http://schemas.openxmlformats.org/drawingml/2006/main" xmlns:r="http://schemas.openxmlformats.org/officeDocument/2006/relationships" xmlns:p="http://schemas.openxmlformats.org/presentationml/2006/main">
  <p:tag name="TIMING" val="|10.4|1.5|4.9|40.5"/>
</p:tagLst>
</file>

<file path=ppt/tags/tag6.xml><?xml version="1.0" encoding="utf-8"?>
<p:tagLst xmlns:a="http://schemas.openxmlformats.org/drawingml/2006/main" xmlns:r="http://schemas.openxmlformats.org/officeDocument/2006/relationships" xmlns:p="http://schemas.openxmlformats.org/presentationml/2006/main">
  <p:tag name="TIMING" val="|2"/>
</p:tagLst>
</file>

<file path=ppt/tags/tag7.xml><?xml version="1.0" encoding="utf-8"?>
<p:tagLst xmlns:a="http://schemas.openxmlformats.org/drawingml/2006/main" xmlns:r="http://schemas.openxmlformats.org/officeDocument/2006/relationships" xmlns:p="http://schemas.openxmlformats.org/presentationml/2006/main">
  <p:tag name="TIMING" val="|3.5|18.3"/>
</p:tagLst>
</file>

<file path=ppt/tags/tag8.xml><?xml version="1.0" encoding="utf-8"?>
<p:tagLst xmlns:a="http://schemas.openxmlformats.org/drawingml/2006/main" xmlns:r="http://schemas.openxmlformats.org/officeDocument/2006/relationships" xmlns:p="http://schemas.openxmlformats.org/presentationml/2006/main">
  <p:tag name="TIMING" val="|10.9|22.9"/>
</p:tagLst>
</file>

<file path=ppt/tags/tag9.xml><?xml version="1.0" encoding="utf-8"?>
<p:tagLst xmlns:a="http://schemas.openxmlformats.org/drawingml/2006/main" xmlns:r="http://schemas.openxmlformats.org/officeDocument/2006/relationships" xmlns:p="http://schemas.openxmlformats.org/presentationml/2006/main">
  <p:tag name="TIMING" val="|7|40.4|11.1|4.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活力">
  <a:themeElements>
    <a:clrScheme name="灰度">
      <a:dk1>
        <a:sysClr val="windowText" lastClr="000000"/>
      </a:dk1>
      <a:lt1>
        <a:sysClr val="window" lastClr="C7EDCC"/>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顶峰">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2173</TotalTime>
  <Words>916</Words>
  <Application>Microsoft Office PowerPoint</Application>
  <PresentationFormat>全屏显示(4:3)</PresentationFormat>
  <Paragraphs>136</Paragraphs>
  <Slides>23</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Arial</vt:lpstr>
      <vt:lpstr>宋体</vt:lpstr>
      <vt:lpstr>Wingdings 2</vt:lpstr>
      <vt:lpstr>Verdana</vt:lpstr>
      <vt:lpstr>Calibri</vt:lpstr>
      <vt:lpstr>黑体</vt:lpstr>
      <vt:lpstr>High Tower Text</vt:lpstr>
      <vt:lpstr>活力</vt:lpstr>
      <vt:lpstr>PowerPoint 演示文稿</vt:lpstr>
      <vt:lpstr>High Quality Solid Texture Synthesis using Position and Index Histogram Matching  Chen, J. and Wang, B. 2010. High quality solid texture synthesis using position and index histogram matching. Vis. Comput. 26, 4 (Apr. 2010), 253-262. </vt:lpstr>
      <vt:lpstr>Introduction</vt:lpstr>
      <vt:lpstr>Previous Work</vt:lpstr>
      <vt:lpstr>Synthesis Quality Problems for the Previous Methods</vt:lpstr>
      <vt:lpstr>Overview</vt:lpstr>
      <vt:lpstr>Solid Texture Energy Function</vt:lpstr>
      <vt:lpstr>Our Algorithm</vt:lpstr>
      <vt:lpstr>Search Phase</vt:lpstr>
      <vt:lpstr>Optimization Phase</vt:lpstr>
      <vt:lpstr>Color Histogram Matching and its Limitations</vt:lpstr>
      <vt:lpstr>Color Histogram Matching and its Limitations</vt:lpstr>
      <vt:lpstr>Position Histogram Matching</vt:lpstr>
      <vt:lpstr>PowerPoint 演示文稿</vt:lpstr>
      <vt:lpstr>Benefits of position and index histogram matching</vt:lpstr>
      <vt:lpstr>Results</vt:lpstr>
      <vt:lpstr>Surface Results</vt:lpstr>
      <vt:lpstr>Interior Result</vt:lpstr>
      <vt:lpstr>Complicated Structure Modeling</vt:lpstr>
      <vt:lpstr>Comparisons</vt:lpstr>
      <vt:lpstr>Comparisons: without feature map</vt:lpstr>
      <vt:lpstr>Conclusions</vt:lpstr>
      <vt:lpstr>Acknowledgements</vt:lpstr>
    </vt:vector>
  </TitlesOfParts>
  <Company>tsinghua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Texture Synthesis using Position Histogram Matching</dc:title>
  <dc:creator>chenjt</dc:creator>
  <cp:lastModifiedBy>Tianshen Huang</cp:lastModifiedBy>
  <cp:revision>103</cp:revision>
  <dcterms:created xsi:type="dcterms:W3CDTF">2009-08-06T05:25:52Z</dcterms:created>
  <dcterms:modified xsi:type="dcterms:W3CDTF">2017-04-01T08:35:32Z</dcterms:modified>
</cp:coreProperties>
</file>